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Lst>
  <p:sldSz cx="18288000" cy="10287000"/>
  <p:notesSz cx="6858000" cy="9144000"/>
  <p:embeddedFontLst>
    <p:embeddedFont>
      <p:font typeface="Poppins" panose="00000500000000000000" pitchFamily="2" charset="0"/>
      <p:regular r:id="rId24"/>
    </p:embeddedFont>
    <p:embeddedFont>
      <p:font typeface="Poppins Bold" panose="00000800000000000000" charset="0"/>
      <p:regular r:id="rId25"/>
    </p:embeddedFont>
    <p:embeddedFont>
      <p:font typeface="TT Octosquares" panose="020B0604020202020204" charset="0"/>
      <p:regular r:id="rId26"/>
    </p:embeddedFont>
    <p:embeddedFont>
      <p:font typeface="TT Octosquares Bold" panose="020B0604020202020204" charset="0"/>
      <p:regular r:id="rId27"/>
    </p:embeddedFont>
    <p:embeddedFont>
      <p:font typeface="TT Octosquares Expanded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71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089025" y="6303910"/>
            <a:ext cx="6340551" cy="5246806"/>
          </a:xfrm>
          <a:custGeom>
            <a:avLst/>
            <a:gdLst/>
            <a:ahLst/>
            <a:cxnLst/>
            <a:rect l="l" t="t" r="r" b="b"/>
            <a:pathLst>
              <a:path w="6340551" h="5246806">
                <a:moveTo>
                  <a:pt x="0" y="0"/>
                </a:moveTo>
                <a:lnTo>
                  <a:pt x="6340550" y="0"/>
                </a:lnTo>
                <a:lnTo>
                  <a:pt x="6340550" y="5246805"/>
                </a:lnTo>
                <a:lnTo>
                  <a:pt x="0" y="5246805"/>
                </a:lnTo>
                <a:lnTo>
                  <a:pt x="0" y="0"/>
                </a:lnTo>
                <a:close/>
              </a:path>
            </a:pathLst>
          </a:custGeom>
          <a:blipFill>
            <a:blip r:embed="rId2"/>
            <a:stretch>
              <a:fillRect/>
            </a:stretch>
          </a:blipFill>
        </p:spPr>
      </p:sp>
      <p:sp>
        <p:nvSpPr>
          <p:cNvPr id="3" name="Freeform 3"/>
          <p:cNvSpPr/>
          <p:nvPr/>
        </p:nvSpPr>
        <p:spPr>
          <a:xfrm>
            <a:off x="-1004555" y="-1755327"/>
            <a:ext cx="6340551" cy="5246806"/>
          </a:xfrm>
          <a:custGeom>
            <a:avLst/>
            <a:gdLst/>
            <a:ahLst/>
            <a:cxnLst/>
            <a:rect l="l" t="t" r="r" b="b"/>
            <a:pathLst>
              <a:path w="6340551" h="5246806">
                <a:moveTo>
                  <a:pt x="0" y="0"/>
                </a:moveTo>
                <a:lnTo>
                  <a:pt x="6340551" y="0"/>
                </a:lnTo>
                <a:lnTo>
                  <a:pt x="6340551" y="5246805"/>
                </a:lnTo>
                <a:lnTo>
                  <a:pt x="0" y="5246805"/>
                </a:lnTo>
                <a:lnTo>
                  <a:pt x="0" y="0"/>
                </a:lnTo>
                <a:close/>
              </a:path>
            </a:pathLst>
          </a:custGeom>
          <a:blipFill>
            <a:blip r:embed="rId2"/>
            <a:stretch>
              <a:fillRect/>
            </a:stretch>
          </a:blipFill>
        </p:spPr>
      </p:sp>
      <p:sp>
        <p:nvSpPr>
          <p:cNvPr id="4" name="Freeform 4"/>
          <p:cNvSpPr/>
          <p:nvPr/>
        </p:nvSpPr>
        <p:spPr>
          <a:xfrm>
            <a:off x="14615541" y="-3487700"/>
            <a:ext cx="7344918" cy="8229600"/>
          </a:xfrm>
          <a:custGeom>
            <a:avLst/>
            <a:gdLst/>
            <a:ahLst/>
            <a:cxnLst/>
            <a:rect l="l" t="t" r="r" b="b"/>
            <a:pathLst>
              <a:path w="7344918" h="8229600">
                <a:moveTo>
                  <a:pt x="0" y="0"/>
                </a:moveTo>
                <a:lnTo>
                  <a:pt x="7344918" y="0"/>
                </a:lnTo>
                <a:lnTo>
                  <a:pt x="7344918" y="8229600"/>
                </a:lnTo>
                <a:lnTo>
                  <a:pt x="0" y="8229600"/>
                </a:lnTo>
                <a:lnTo>
                  <a:pt x="0" y="0"/>
                </a:lnTo>
                <a:close/>
              </a:path>
            </a:pathLst>
          </a:custGeom>
          <a:blipFill>
            <a:blip r:embed="rId3">
              <a:alphaModFix amt="52000"/>
            </a:blip>
            <a:stretch>
              <a:fillRect/>
            </a:stretch>
          </a:blipFill>
        </p:spPr>
      </p:sp>
      <p:sp>
        <p:nvSpPr>
          <p:cNvPr id="5" name="TextBox 5"/>
          <p:cNvSpPr txBox="1"/>
          <p:nvPr/>
        </p:nvSpPr>
        <p:spPr>
          <a:xfrm>
            <a:off x="-241074" y="3935360"/>
            <a:ext cx="19060416" cy="2949575"/>
          </a:xfrm>
          <a:prstGeom prst="rect">
            <a:avLst/>
          </a:prstGeom>
        </p:spPr>
        <p:txBody>
          <a:bodyPr lIns="0" tIns="0" rIns="0" bIns="0" rtlCol="0" anchor="t">
            <a:spAutoFit/>
          </a:bodyPr>
          <a:lstStyle/>
          <a:p>
            <a:pPr algn="ctr">
              <a:lnSpc>
                <a:spcPts val="4600"/>
              </a:lnSpc>
            </a:pPr>
            <a:r>
              <a:rPr lang="en-US" sz="5000">
                <a:solidFill>
                  <a:srgbClr val="FFFFFF"/>
                </a:solidFill>
                <a:latin typeface="TT Octosquares Bold"/>
              </a:rPr>
              <a:t>PENGELOLAAN HARDWARE PADA PC &amp; </a:t>
            </a:r>
          </a:p>
          <a:p>
            <a:pPr algn="ctr">
              <a:lnSpc>
                <a:spcPts val="4600"/>
              </a:lnSpc>
            </a:pPr>
            <a:r>
              <a:rPr lang="en-US" sz="5000">
                <a:solidFill>
                  <a:srgbClr val="FFFFFF"/>
                </a:solidFill>
                <a:latin typeface="TT Octosquares Bold"/>
              </a:rPr>
              <a:t>PERKEMBANGAN TEKNOLOGI </a:t>
            </a:r>
          </a:p>
          <a:p>
            <a:pPr algn="ctr">
              <a:lnSpc>
                <a:spcPts val="4600"/>
              </a:lnSpc>
            </a:pPr>
            <a:r>
              <a:rPr lang="en-US" sz="5000">
                <a:solidFill>
                  <a:srgbClr val="FFFFFF"/>
                </a:solidFill>
                <a:latin typeface="TT Octosquares Bold"/>
              </a:rPr>
              <a:t>PRINTER, LAPTOP, MOBILE DEVICE </a:t>
            </a:r>
          </a:p>
          <a:p>
            <a:pPr algn="ctr">
              <a:lnSpc>
                <a:spcPts val="4600"/>
              </a:lnSpc>
            </a:pPr>
            <a:r>
              <a:rPr lang="en-US" sz="5000">
                <a:solidFill>
                  <a:srgbClr val="FFFFFF"/>
                </a:solidFill>
                <a:latin typeface="TT Octosquares Bold"/>
              </a:rPr>
              <a:t>DAN OS SELAIN PADA PC</a:t>
            </a:r>
          </a:p>
          <a:p>
            <a:pPr algn="ctr">
              <a:lnSpc>
                <a:spcPts val="4600"/>
              </a:lnSpc>
            </a:pPr>
            <a:endParaRPr lang="en-US" sz="5000">
              <a:solidFill>
                <a:srgbClr val="FFFFFF"/>
              </a:solidFill>
              <a:latin typeface="TT Octosquares Bold"/>
            </a:endParaRPr>
          </a:p>
        </p:txBody>
      </p:sp>
      <p:sp>
        <p:nvSpPr>
          <p:cNvPr id="6" name="TextBox 6"/>
          <p:cNvSpPr txBox="1"/>
          <p:nvPr/>
        </p:nvSpPr>
        <p:spPr>
          <a:xfrm>
            <a:off x="6755494" y="6691130"/>
            <a:ext cx="4009421" cy="443236"/>
          </a:xfrm>
          <a:prstGeom prst="rect">
            <a:avLst/>
          </a:prstGeom>
        </p:spPr>
        <p:txBody>
          <a:bodyPr lIns="0" tIns="0" rIns="0" bIns="0" rtlCol="0" anchor="t">
            <a:spAutoFit/>
          </a:bodyPr>
          <a:lstStyle/>
          <a:p>
            <a:pPr algn="ctr">
              <a:lnSpc>
                <a:spcPts val="3661"/>
              </a:lnSpc>
              <a:spcBef>
                <a:spcPct val="0"/>
              </a:spcBef>
            </a:pPr>
            <a:r>
              <a:rPr lang="en-US" sz="2615">
                <a:solidFill>
                  <a:srgbClr val="82D5FF"/>
                </a:solidFill>
                <a:latin typeface="TT Octosquares Expanded Bold"/>
              </a:rPr>
              <a:t>Kelompok 2</a:t>
            </a:r>
          </a:p>
        </p:txBody>
      </p:sp>
      <p:sp>
        <p:nvSpPr>
          <p:cNvPr id="7" name="Freeform 7"/>
          <p:cNvSpPr/>
          <p:nvPr/>
        </p:nvSpPr>
        <p:spPr>
          <a:xfrm>
            <a:off x="-3913533" y="5663285"/>
            <a:ext cx="7344918" cy="8229600"/>
          </a:xfrm>
          <a:custGeom>
            <a:avLst/>
            <a:gdLst/>
            <a:ahLst/>
            <a:cxnLst/>
            <a:rect l="l" t="t" r="r" b="b"/>
            <a:pathLst>
              <a:path w="7344918" h="8229600">
                <a:moveTo>
                  <a:pt x="0" y="0"/>
                </a:moveTo>
                <a:lnTo>
                  <a:pt x="7344918" y="0"/>
                </a:lnTo>
                <a:lnTo>
                  <a:pt x="7344918" y="8229600"/>
                </a:lnTo>
                <a:lnTo>
                  <a:pt x="0" y="8229600"/>
                </a:lnTo>
                <a:lnTo>
                  <a:pt x="0" y="0"/>
                </a:lnTo>
                <a:close/>
              </a:path>
            </a:pathLst>
          </a:custGeom>
          <a:blipFill>
            <a:blip r:embed="rId3">
              <a:alphaModFix amt="52000"/>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7110021" y="9353550"/>
            <a:ext cx="810939" cy="417025"/>
          </a:xfrm>
          <a:prstGeom prst="rect">
            <a:avLst/>
          </a:prstGeom>
        </p:spPr>
        <p:txBody>
          <a:bodyPr lIns="0" tIns="0" rIns="0" bIns="0" rtlCol="0" anchor="t">
            <a:spAutoFit/>
          </a:bodyPr>
          <a:lstStyle/>
          <a:p>
            <a:pPr algn="ctr">
              <a:lnSpc>
                <a:spcPts val="3099"/>
              </a:lnSpc>
            </a:pPr>
            <a:r>
              <a:rPr lang="en-US" sz="3369">
                <a:solidFill>
                  <a:srgbClr val="FFFFFF"/>
                </a:solidFill>
                <a:latin typeface="TT Octosquares Bold"/>
              </a:rPr>
              <a:t>10</a:t>
            </a:r>
          </a:p>
        </p:txBody>
      </p:sp>
      <p:sp>
        <p:nvSpPr>
          <p:cNvPr id="3" name="TextBox 3"/>
          <p:cNvSpPr txBox="1"/>
          <p:nvPr/>
        </p:nvSpPr>
        <p:spPr>
          <a:xfrm>
            <a:off x="1562934" y="1247775"/>
            <a:ext cx="15393909" cy="1890909"/>
          </a:xfrm>
          <a:prstGeom prst="rect">
            <a:avLst/>
          </a:prstGeom>
        </p:spPr>
        <p:txBody>
          <a:bodyPr lIns="0" tIns="0" rIns="0" bIns="0" rtlCol="0" anchor="t">
            <a:spAutoFit/>
          </a:bodyPr>
          <a:lstStyle/>
          <a:p>
            <a:pPr algn="ctr">
              <a:lnSpc>
                <a:spcPts val="7274"/>
              </a:lnSpc>
            </a:pPr>
            <a:r>
              <a:rPr lang="en-US" sz="7907">
                <a:solidFill>
                  <a:srgbClr val="FFFFFF"/>
                </a:solidFill>
                <a:latin typeface="TT Octosquares Bold"/>
              </a:rPr>
              <a:t>PEMANTAUAN &amp; DIAGNOSIS MASALAH</a:t>
            </a:r>
          </a:p>
        </p:txBody>
      </p:sp>
      <p:sp>
        <p:nvSpPr>
          <p:cNvPr id="4" name="Freeform 4"/>
          <p:cNvSpPr/>
          <p:nvPr/>
        </p:nvSpPr>
        <p:spPr>
          <a:xfrm>
            <a:off x="2562499" y="3238677"/>
            <a:ext cx="13701134" cy="3054909"/>
          </a:xfrm>
          <a:custGeom>
            <a:avLst/>
            <a:gdLst/>
            <a:ahLst/>
            <a:cxnLst/>
            <a:rect l="l" t="t" r="r" b="b"/>
            <a:pathLst>
              <a:path w="13701134" h="3054909">
                <a:moveTo>
                  <a:pt x="0" y="0"/>
                </a:moveTo>
                <a:lnTo>
                  <a:pt x="13701134" y="0"/>
                </a:lnTo>
                <a:lnTo>
                  <a:pt x="13701134" y="3054909"/>
                </a:lnTo>
                <a:lnTo>
                  <a:pt x="0" y="3054909"/>
                </a:lnTo>
                <a:lnTo>
                  <a:pt x="0" y="0"/>
                </a:lnTo>
                <a:close/>
              </a:path>
            </a:pathLst>
          </a:custGeom>
          <a:blipFill>
            <a:blip r:embed="rId2"/>
            <a:stretch>
              <a:fillRect l="-9064" r="-9064"/>
            </a:stretch>
          </a:blipFill>
        </p:spPr>
      </p:sp>
      <p:sp>
        <p:nvSpPr>
          <p:cNvPr id="5" name="TextBox 5"/>
          <p:cNvSpPr txBox="1"/>
          <p:nvPr/>
        </p:nvSpPr>
        <p:spPr>
          <a:xfrm>
            <a:off x="3390360" y="3505123"/>
            <a:ext cx="11739056" cy="2251064"/>
          </a:xfrm>
          <a:prstGeom prst="rect">
            <a:avLst/>
          </a:prstGeom>
        </p:spPr>
        <p:txBody>
          <a:bodyPr lIns="0" tIns="0" rIns="0" bIns="0" rtlCol="0" anchor="t">
            <a:spAutoFit/>
          </a:bodyPr>
          <a:lstStyle/>
          <a:p>
            <a:pPr algn="ctr">
              <a:lnSpc>
                <a:spcPts val="2964"/>
              </a:lnSpc>
            </a:pPr>
            <a:r>
              <a:rPr lang="en-US" sz="2491">
                <a:solidFill>
                  <a:srgbClr val="FFFFFF"/>
                </a:solidFill>
                <a:latin typeface="Poppins"/>
              </a:rPr>
              <a:t>Memantau kinerja dan kesehatan komponen hardware sangat penting. Dapat dilakukan dengan menggunakan software diagnosis dan pemantauan seperti SpeedFan, AIDA64, dll. Software ini dapat mendeteksi gejala masalah seperti suhu tinggi, kipas rusak, atau kegagalan komponen. Jika masalah terdeteksi, dapat dilakukan troubleshooting dan perbaikan.</a:t>
            </a:r>
          </a:p>
        </p:txBody>
      </p:sp>
      <p:grpSp>
        <p:nvGrpSpPr>
          <p:cNvPr id="6" name="Group 6"/>
          <p:cNvGrpSpPr/>
          <p:nvPr/>
        </p:nvGrpSpPr>
        <p:grpSpPr>
          <a:xfrm>
            <a:off x="3769158" y="6616398"/>
            <a:ext cx="3220852" cy="322085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4976" r="-24976"/>
              </a:stretch>
            </a:blipFill>
            <a:ln w="38100" cap="sq">
              <a:solidFill>
                <a:srgbClr val="FFFCF3"/>
              </a:solidFill>
              <a:prstDash val="solid"/>
              <a:miter/>
            </a:ln>
          </p:spPr>
        </p:sp>
      </p:grpSp>
      <p:grpSp>
        <p:nvGrpSpPr>
          <p:cNvPr id="8" name="Group 8"/>
          <p:cNvGrpSpPr/>
          <p:nvPr/>
        </p:nvGrpSpPr>
        <p:grpSpPr>
          <a:xfrm>
            <a:off x="7533574" y="6616398"/>
            <a:ext cx="3220852" cy="322085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00" r="-25000"/>
              </a:stretch>
            </a:blipFill>
            <a:ln w="38100" cap="sq">
              <a:solidFill>
                <a:srgbClr val="FFFCF3"/>
              </a:solidFill>
              <a:prstDash val="solid"/>
              <a:miter/>
            </a:ln>
          </p:spPr>
        </p:sp>
      </p:grpSp>
      <p:grpSp>
        <p:nvGrpSpPr>
          <p:cNvPr id="10" name="Group 10"/>
          <p:cNvGrpSpPr/>
          <p:nvPr/>
        </p:nvGrpSpPr>
        <p:grpSpPr>
          <a:xfrm>
            <a:off x="11297351" y="6616398"/>
            <a:ext cx="3220852" cy="322085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r="-25046"/>
              </a:stretch>
            </a:blipFill>
            <a:ln w="38100" cap="sq">
              <a:solidFill>
                <a:srgbClr val="FFFCF3"/>
              </a:solidFill>
              <a:prstDash val="solid"/>
              <a:miter/>
            </a:ln>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89226" y="-1077295"/>
            <a:ext cx="12441590" cy="12441590"/>
          </a:xfrm>
          <a:custGeom>
            <a:avLst/>
            <a:gdLst/>
            <a:ahLst/>
            <a:cxnLst/>
            <a:rect l="l" t="t" r="r" b="b"/>
            <a:pathLst>
              <a:path w="12441590" h="12441590">
                <a:moveTo>
                  <a:pt x="0" y="0"/>
                </a:moveTo>
                <a:lnTo>
                  <a:pt x="12441589" y="0"/>
                </a:lnTo>
                <a:lnTo>
                  <a:pt x="12441589" y="12441590"/>
                </a:lnTo>
                <a:lnTo>
                  <a:pt x="0" y="12441590"/>
                </a:lnTo>
                <a:lnTo>
                  <a:pt x="0" y="0"/>
                </a:lnTo>
                <a:close/>
              </a:path>
            </a:pathLst>
          </a:custGeom>
          <a:blipFill>
            <a:blip r:embed="rId2">
              <a:alphaModFix amt="44999"/>
            </a:blip>
            <a:stretch>
              <a:fillRect/>
            </a:stretch>
          </a:blipFill>
        </p:spPr>
      </p:sp>
      <p:sp>
        <p:nvSpPr>
          <p:cNvPr id="3" name="Freeform 3"/>
          <p:cNvSpPr/>
          <p:nvPr/>
        </p:nvSpPr>
        <p:spPr>
          <a:xfrm>
            <a:off x="-520699" y="-238603"/>
            <a:ext cx="3098797" cy="3087177"/>
          </a:xfrm>
          <a:custGeom>
            <a:avLst/>
            <a:gdLst/>
            <a:ahLst/>
            <a:cxnLst/>
            <a:rect l="l" t="t" r="r" b="b"/>
            <a:pathLst>
              <a:path w="3098797" h="3087177">
                <a:moveTo>
                  <a:pt x="0" y="0"/>
                </a:moveTo>
                <a:lnTo>
                  <a:pt x="3098798" y="0"/>
                </a:lnTo>
                <a:lnTo>
                  <a:pt x="3098798" y="3087177"/>
                </a:lnTo>
                <a:lnTo>
                  <a:pt x="0" y="3087177"/>
                </a:lnTo>
                <a:lnTo>
                  <a:pt x="0" y="0"/>
                </a:lnTo>
                <a:close/>
              </a:path>
            </a:pathLst>
          </a:custGeom>
          <a:blipFill>
            <a:blip r:embed="rId3"/>
            <a:stretch>
              <a:fillRect/>
            </a:stretch>
          </a:blipFill>
        </p:spPr>
      </p:sp>
      <p:sp>
        <p:nvSpPr>
          <p:cNvPr id="4" name="TextBox 4"/>
          <p:cNvSpPr txBox="1"/>
          <p:nvPr/>
        </p:nvSpPr>
        <p:spPr>
          <a:xfrm>
            <a:off x="17110021" y="9353550"/>
            <a:ext cx="810939" cy="417025"/>
          </a:xfrm>
          <a:prstGeom prst="rect">
            <a:avLst/>
          </a:prstGeom>
        </p:spPr>
        <p:txBody>
          <a:bodyPr lIns="0" tIns="0" rIns="0" bIns="0" rtlCol="0" anchor="t">
            <a:spAutoFit/>
          </a:bodyPr>
          <a:lstStyle/>
          <a:p>
            <a:pPr algn="ctr">
              <a:lnSpc>
                <a:spcPts val="3099"/>
              </a:lnSpc>
            </a:pPr>
            <a:r>
              <a:rPr lang="en-US" sz="3369">
                <a:solidFill>
                  <a:srgbClr val="FFFFFF"/>
                </a:solidFill>
                <a:latin typeface="TT Octosquares Bold"/>
              </a:rPr>
              <a:t>11</a:t>
            </a:r>
          </a:p>
        </p:txBody>
      </p:sp>
      <p:sp>
        <p:nvSpPr>
          <p:cNvPr id="5" name="TextBox 5"/>
          <p:cNvSpPr txBox="1"/>
          <p:nvPr/>
        </p:nvSpPr>
        <p:spPr>
          <a:xfrm>
            <a:off x="2395936" y="2888637"/>
            <a:ext cx="15525023" cy="2077720"/>
          </a:xfrm>
          <a:prstGeom prst="rect">
            <a:avLst/>
          </a:prstGeom>
        </p:spPr>
        <p:txBody>
          <a:bodyPr lIns="0" tIns="0" rIns="0" bIns="0" rtlCol="0" anchor="t">
            <a:spAutoFit/>
          </a:bodyPr>
          <a:lstStyle/>
          <a:p>
            <a:pPr algn="l">
              <a:lnSpc>
                <a:spcPts val="7918"/>
              </a:lnSpc>
            </a:pPr>
            <a:r>
              <a:rPr lang="en-US" sz="8607">
                <a:solidFill>
                  <a:srgbClr val="FFFFFF"/>
                </a:solidFill>
                <a:latin typeface="TT Octosquares Bold"/>
              </a:rPr>
              <a:t>KEAMANAN &amp; PRIVASI HARDWARE</a:t>
            </a:r>
          </a:p>
        </p:txBody>
      </p:sp>
      <p:sp>
        <p:nvSpPr>
          <p:cNvPr id="6" name="TextBox 6"/>
          <p:cNvSpPr txBox="1"/>
          <p:nvPr/>
        </p:nvSpPr>
        <p:spPr>
          <a:xfrm>
            <a:off x="2395936" y="5289911"/>
            <a:ext cx="10556180" cy="2594472"/>
          </a:xfrm>
          <a:prstGeom prst="rect">
            <a:avLst/>
          </a:prstGeom>
        </p:spPr>
        <p:txBody>
          <a:bodyPr lIns="0" tIns="0" rIns="0" bIns="0" rtlCol="0" anchor="t">
            <a:spAutoFit/>
          </a:bodyPr>
          <a:lstStyle/>
          <a:p>
            <a:pPr algn="l">
              <a:lnSpc>
                <a:spcPts val="3440"/>
              </a:lnSpc>
            </a:pPr>
            <a:r>
              <a:rPr lang="en-US" sz="2891">
                <a:solidFill>
                  <a:srgbClr val="FFFFFF"/>
                </a:solidFill>
                <a:latin typeface="Poppins"/>
              </a:rPr>
              <a:t>Aspek keamanan dan privasi juga penting dalam pengelolaan hardware. Akses fisik ke komponen harus dibatasi hanya untuk pihak yang berwenang saja. Komputer juga harus dilindungi dari pencurian, kerusakan fisik, bencana seperti kebakaran/banjir, serta malware yang menargetkan hardware.</a:t>
            </a:r>
          </a:p>
        </p:txBody>
      </p:sp>
      <p:sp>
        <p:nvSpPr>
          <p:cNvPr id="7" name="Freeform 7"/>
          <p:cNvSpPr/>
          <p:nvPr/>
        </p:nvSpPr>
        <p:spPr>
          <a:xfrm>
            <a:off x="12616352" y="8226987"/>
            <a:ext cx="3098797" cy="3087177"/>
          </a:xfrm>
          <a:custGeom>
            <a:avLst/>
            <a:gdLst/>
            <a:ahLst/>
            <a:cxnLst/>
            <a:rect l="l" t="t" r="r" b="b"/>
            <a:pathLst>
              <a:path w="3098797" h="3087177">
                <a:moveTo>
                  <a:pt x="0" y="0"/>
                </a:moveTo>
                <a:lnTo>
                  <a:pt x="3098798" y="0"/>
                </a:lnTo>
                <a:lnTo>
                  <a:pt x="3098798" y="3087176"/>
                </a:lnTo>
                <a:lnTo>
                  <a:pt x="0" y="3087176"/>
                </a:lnTo>
                <a:lnTo>
                  <a:pt x="0" y="0"/>
                </a:lnTo>
                <a:close/>
              </a:path>
            </a:pathLst>
          </a:custGeom>
          <a:blipFill>
            <a:blip r:embed="rId3"/>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276477" y="837576"/>
            <a:ext cx="15735045" cy="8611847"/>
            <a:chOff x="0" y="0"/>
            <a:chExt cx="4144209" cy="2268141"/>
          </a:xfrm>
        </p:grpSpPr>
        <p:sp>
          <p:nvSpPr>
            <p:cNvPr id="3" name="Freeform 3"/>
            <p:cNvSpPr/>
            <p:nvPr/>
          </p:nvSpPr>
          <p:spPr>
            <a:xfrm>
              <a:off x="0" y="0"/>
              <a:ext cx="4144209" cy="2268141"/>
            </a:xfrm>
            <a:custGeom>
              <a:avLst/>
              <a:gdLst/>
              <a:ahLst/>
              <a:cxnLst/>
              <a:rect l="l" t="t" r="r" b="b"/>
              <a:pathLst>
                <a:path w="4144209" h="2268141">
                  <a:moveTo>
                    <a:pt x="4064791" y="0"/>
                  </a:moveTo>
                  <a:lnTo>
                    <a:pt x="79418" y="0"/>
                  </a:lnTo>
                  <a:cubicBezTo>
                    <a:pt x="79418" y="43699"/>
                    <a:pt x="44079" y="79418"/>
                    <a:pt x="0" y="79418"/>
                  </a:cubicBezTo>
                  <a:lnTo>
                    <a:pt x="0" y="2188723"/>
                  </a:lnTo>
                  <a:cubicBezTo>
                    <a:pt x="43699" y="2188723"/>
                    <a:pt x="79418" y="2224062"/>
                    <a:pt x="79418" y="2268141"/>
                  </a:cubicBezTo>
                  <a:lnTo>
                    <a:pt x="4064791" y="2268141"/>
                  </a:lnTo>
                  <a:cubicBezTo>
                    <a:pt x="4064791" y="2224442"/>
                    <a:pt x="4100130" y="2188723"/>
                    <a:pt x="4144209" y="2188723"/>
                  </a:cubicBezTo>
                  <a:lnTo>
                    <a:pt x="4144209" y="79418"/>
                  </a:lnTo>
                  <a:cubicBezTo>
                    <a:pt x="4100510" y="79418"/>
                    <a:pt x="4064791" y="44079"/>
                    <a:pt x="4064791" y="0"/>
                  </a:cubicBezTo>
                  <a:close/>
                </a:path>
              </a:pathLst>
            </a:custGeom>
            <a:solidFill>
              <a:srgbClr val="000000">
                <a:alpha val="0"/>
              </a:srgbClr>
            </a:solidFill>
            <a:ln w="19050" cap="sq">
              <a:solidFill>
                <a:srgbClr val="FFCFD2"/>
              </a:solidFill>
              <a:prstDash val="solid"/>
              <a:miter/>
            </a:ln>
          </p:spPr>
        </p:sp>
        <p:sp>
          <p:nvSpPr>
            <p:cNvPr id="4" name="TextBox 4"/>
            <p:cNvSpPr txBox="1"/>
            <p:nvPr/>
          </p:nvSpPr>
          <p:spPr>
            <a:xfrm>
              <a:off x="38100" y="0"/>
              <a:ext cx="4068009" cy="223004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253637" y="-371137"/>
            <a:ext cx="6231228" cy="5514637"/>
          </a:xfrm>
          <a:custGeom>
            <a:avLst/>
            <a:gdLst/>
            <a:ahLst/>
            <a:cxnLst/>
            <a:rect l="l" t="t" r="r" b="b"/>
            <a:pathLst>
              <a:path w="6231228" h="5514637">
                <a:moveTo>
                  <a:pt x="0" y="0"/>
                </a:moveTo>
                <a:lnTo>
                  <a:pt x="6231227" y="0"/>
                </a:lnTo>
                <a:lnTo>
                  <a:pt x="6231227" y="5514637"/>
                </a:lnTo>
                <a:lnTo>
                  <a:pt x="0" y="5514637"/>
                </a:lnTo>
                <a:lnTo>
                  <a:pt x="0" y="0"/>
                </a:lnTo>
                <a:close/>
              </a:path>
            </a:pathLst>
          </a:custGeom>
          <a:blipFill>
            <a:blip r:embed="rId2"/>
            <a:stretch>
              <a:fillRect/>
            </a:stretch>
          </a:blipFill>
        </p:spPr>
      </p:sp>
      <p:sp>
        <p:nvSpPr>
          <p:cNvPr id="6" name="TextBox 6"/>
          <p:cNvSpPr txBox="1"/>
          <p:nvPr/>
        </p:nvSpPr>
        <p:spPr>
          <a:xfrm>
            <a:off x="16704551" y="9288536"/>
            <a:ext cx="810939" cy="417025"/>
          </a:xfrm>
          <a:prstGeom prst="rect">
            <a:avLst/>
          </a:prstGeom>
        </p:spPr>
        <p:txBody>
          <a:bodyPr lIns="0" tIns="0" rIns="0" bIns="0" rtlCol="0" anchor="t">
            <a:spAutoFit/>
          </a:bodyPr>
          <a:lstStyle/>
          <a:p>
            <a:pPr algn="ctr">
              <a:lnSpc>
                <a:spcPts val="3099"/>
              </a:lnSpc>
            </a:pPr>
            <a:r>
              <a:rPr lang="en-US" sz="3369">
                <a:solidFill>
                  <a:srgbClr val="FFFFFF"/>
                </a:solidFill>
                <a:latin typeface="TT Octosquares Bold"/>
              </a:rPr>
              <a:t>12</a:t>
            </a:r>
          </a:p>
        </p:txBody>
      </p:sp>
      <p:sp>
        <p:nvSpPr>
          <p:cNvPr id="7" name="TextBox 7"/>
          <p:cNvSpPr txBox="1"/>
          <p:nvPr/>
        </p:nvSpPr>
        <p:spPr>
          <a:xfrm>
            <a:off x="2584856" y="2548107"/>
            <a:ext cx="14311421" cy="1419744"/>
          </a:xfrm>
          <a:prstGeom prst="rect">
            <a:avLst/>
          </a:prstGeom>
        </p:spPr>
        <p:txBody>
          <a:bodyPr lIns="0" tIns="0" rIns="0" bIns="0" rtlCol="0" anchor="t">
            <a:spAutoFit/>
          </a:bodyPr>
          <a:lstStyle/>
          <a:p>
            <a:pPr algn="ctr">
              <a:lnSpc>
                <a:spcPts val="5434"/>
              </a:lnSpc>
            </a:pPr>
            <a:r>
              <a:rPr lang="en-US" sz="5907">
                <a:solidFill>
                  <a:srgbClr val="FFFFFF"/>
                </a:solidFill>
                <a:latin typeface="TT Octosquares Bold"/>
              </a:rPr>
              <a:t>TIPS MERAWAT KOMPUTER AGAR AWET</a:t>
            </a:r>
          </a:p>
        </p:txBody>
      </p:sp>
      <p:sp>
        <p:nvSpPr>
          <p:cNvPr id="8" name="Freeform 8"/>
          <p:cNvSpPr/>
          <p:nvPr/>
        </p:nvSpPr>
        <p:spPr>
          <a:xfrm>
            <a:off x="13994407" y="2164070"/>
            <a:ext cx="6231228" cy="5514637"/>
          </a:xfrm>
          <a:custGeom>
            <a:avLst/>
            <a:gdLst/>
            <a:ahLst/>
            <a:cxnLst/>
            <a:rect l="l" t="t" r="r" b="b"/>
            <a:pathLst>
              <a:path w="6231228" h="5514637">
                <a:moveTo>
                  <a:pt x="0" y="0"/>
                </a:moveTo>
                <a:lnTo>
                  <a:pt x="6231228" y="0"/>
                </a:lnTo>
                <a:lnTo>
                  <a:pt x="6231228" y="5514636"/>
                </a:lnTo>
                <a:lnTo>
                  <a:pt x="0" y="5514636"/>
                </a:lnTo>
                <a:lnTo>
                  <a:pt x="0" y="0"/>
                </a:lnTo>
                <a:close/>
              </a:path>
            </a:pathLst>
          </a:custGeom>
          <a:blipFill>
            <a:blip r:embed="rId2"/>
            <a:stretch>
              <a:fillRect/>
            </a:stretch>
          </a:blipFill>
        </p:spPr>
      </p:sp>
      <p:sp>
        <p:nvSpPr>
          <p:cNvPr id="9" name="TextBox 9"/>
          <p:cNvSpPr txBox="1"/>
          <p:nvPr/>
        </p:nvSpPr>
        <p:spPr>
          <a:xfrm>
            <a:off x="2584856" y="4671306"/>
            <a:ext cx="9658859" cy="887238"/>
          </a:xfrm>
          <a:prstGeom prst="rect">
            <a:avLst/>
          </a:prstGeom>
        </p:spPr>
        <p:txBody>
          <a:bodyPr lIns="0" tIns="0" rIns="0" bIns="0" rtlCol="0" anchor="t">
            <a:spAutoFit/>
          </a:bodyPr>
          <a:lstStyle/>
          <a:p>
            <a:pPr algn="just">
              <a:lnSpc>
                <a:spcPts val="3597"/>
              </a:lnSpc>
              <a:spcBef>
                <a:spcPct val="0"/>
              </a:spcBef>
            </a:pPr>
            <a:r>
              <a:rPr lang="en-US" sz="2569">
                <a:solidFill>
                  <a:srgbClr val="FFFFFF"/>
                </a:solidFill>
                <a:latin typeface="TT Octosquares Bold"/>
              </a:rPr>
              <a:t>TIPS-TIPS PRAKTIS UNTUK MERAWAT KOMPUTER AGAR AWET DARI ASPEK HARDWARE, SEPERTI:</a:t>
            </a:r>
          </a:p>
        </p:txBody>
      </p:sp>
      <p:sp>
        <p:nvSpPr>
          <p:cNvPr id="10" name="TextBox 10"/>
          <p:cNvSpPr txBox="1"/>
          <p:nvPr/>
        </p:nvSpPr>
        <p:spPr>
          <a:xfrm>
            <a:off x="2584856" y="5698685"/>
            <a:ext cx="11990853" cy="2985762"/>
          </a:xfrm>
          <a:prstGeom prst="rect">
            <a:avLst/>
          </a:prstGeom>
        </p:spPr>
        <p:txBody>
          <a:bodyPr lIns="0" tIns="0" rIns="0" bIns="0" rtlCol="0" anchor="t">
            <a:spAutoFit/>
          </a:bodyPr>
          <a:lstStyle/>
          <a:p>
            <a:pPr marL="529027" lvl="1" indent="-264513" algn="l">
              <a:lnSpc>
                <a:spcPts val="3430"/>
              </a:lnSpc>
              <a:buFont typeface="Arial"/>
              <a:buChar char="•"/>
            </a:pPr>
            <a:r>
              <a:rPr lang="en-US" sz="2450">
                <a:solidFill>
                  <a:srgbClr val="FFFFFF"/>
                </a:solidFill>
                <a:latin typeface="TT Octosquares"/>
              </a:rPr>
              <a:t>Menempatkan komputer di tempat yang stabil</a:t>
            </a:r>
          </a:p>
          <a:p>
            <a:pPr marL="529027" lvl="1" indent="-264513" algn="l">
              <a:lnSpc>
                <a:spcPts val="3430"/>
              </a:lnSpc>
              <a:buFont typeface="Arial"/>
              <a:buChar char="•"/>
            </a:pPr>
            <a:r>
              <a:rPr lang="en-US" sz="2450">
                <a:solidFill>
                  <a:srgbClr val="FFFFFF"/>
                </a:solidFill>
                <a:latin typeface="TT Octosquares"/>
              </a:rPr>
              <a:t>Tidak memukul komputer saat bermasalah</a:t>
            </a:r>
          </a:p>
          <a:p>
            <a:pPr marL="529027" lvl="1" indent="-264513" algn="l">
              <a:lnSpc>
                <a:spcPts val="3430"/>
              </a:lnSpc>
              <a:buFont typeface="Arial"/>
              <a:buChar char="•"/>
            </a:pPr>
            <a:r>
              <a:rPr lang="en-US" sz="2450">
                <a:solidFill>
                  <a:srgbClr val="FFFFFF"/>
                </a:solidFill>
                <a:latin typeface="TT Octosquares"/>
              </a:rPr>
              <a:t>Menggunakan ruangan dengan sirkulasi udara baik</a:t>
            </a:r>
          </a:p>
          <a:p>
            <a:pPr marL="529027" lvl="1" indent="-264513" algn="l">
              <a:lnSpc>
                <a:spcPts val="3430"/>
              </a:lnSpc>
              <a:buFont typeface="Arial"/>
              <a:buChar char="•"/>
            </a:pPr>
            <a:r>
              <a:rPr lang="en-US" sz="2450">
                <a:solidFill>
                  <a:srgbClr val="FFFFFF"/>
                </a:solidFill>
                <a:latin typeface="TT Octosquares"/>
              </a:rPr>
              <a:t>Tidak merokok di dekat komputer</a:t>
            </a:r>
          </a:p>
          <a:p>
            <a:pPr marL="529027" lvl="1" indent="-264513" algn="l">
              <a:lnSpc>
                <a:spcPts val="3430"/>
              </a:lnSpc>
              <a:buFont typeface="Arial"/>
              <a:buChar char="•"/>
            </a:pPr>
            <a:r>
              <a:rPr lang="en-US" sz="2450">
                <a:solidFill>
                  <a:srgbClr val="FFFFFF"/>
                </a:solidFill>
                <a:latin typeface="TT Octosquares"/>
              </a:rPr>
              <a:t>Menggunakan voltage stabilizer</a:t>
            </a:r>
          </a:p>
          <a:p>
            <a:pPr marL="529027" lvl="1" indent="-264513" algn="l">
              <a:lnSpc>
                <a:spcPts val="3430"/>
              </a:lnSpc>
              <a:buFont typeface="Arial"/>
              <a:buChar char="•"/>
            </a:pPr>
            <a:r>
              <a:rPr lang="en-US" sz="2450">
                <a:solidFill>
                  <a:srgbClr val="FFFFFF"/>
                </a:solidFill>
                <a:latin typeface="TT Octosquares"/>
              </a:rPr>
              <a:t>Menggunakan komponen yang kompatibel</a:t>
            </a:r>
          </a:p>
          <a:p>
            <a:pPr marL="529027" lvl="1" indent="-264513" algn="l">
              <a:lnSpc>
                <a:spcPts val="3430"/>
              </a:lnSpc>
              <a:buFont typeface="Arial"/>
              <a:buChar char="•"/>
            </a:pPr>
            <a:r>
              <a:rPr lang="en-US" sz="2450">
                <a:solidFill>
                  <a:srgbClr val="FFFFFF"/>
                </a:solidFill>
                <a:latin typeface="TT Octosquares"/>
              </a:rPr>
              <a:t>Melakukan pembersihan dan pengecekan rutin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217265">
            <a:off x="-831839" y="8682006"/>
            <a:ext cx="3208385" cy="3209988"/>
          </a:xfrm>
          <a:custGeom>
            <a:avLst/>
            <a:gdLst/>
            <a:ahLst/>
            <a:cxnLst/>
            <a:rect l="l" t="t" r="r" b="b"/>
            <a:pathLst>
              <a:path w="3208385" h="3209988">
                <a:moveTo>
                  <a:pt x="0" y="0"/>
                </a:moveTo>
                <a:lnTo>
                  <a:pt x="3208385" y="0"/>
                </a:lnTo>
                <a:lnTo>
                  <a:pt x="3208385" y="3209988"/>
                </a:lnTo>
                <a:lnTo>
                  <a:pt x="0" y="3209988"/>
                </a:lnTo>
                <a:lnTo>
                  <a:pt x="0" y="0"/>
                </a:lnTo>
                <a:close/>
              </a:path>
            </a:pathLst>
          </a:custGeom>
          <a:blipFill>
            <a:blip r:embed="rId2"/>
            <a:stretch>
              <a:fillRect/>
            </a:stretch>
          </a:blipFill>
        </p:spPr>
      </p:sp>
      <p:sp>
        <p:nvSpPr>
          <p:cNvPr id="3" name="Freeform 3"/>
          <p:cNvSpPr/>
          <p:nvPr/>
        </p:nvSpPr>
        <p:spPr>
          <a:xfrm>
            <a:off x="-520699" y="-238603"/>
            <a:ext cx="3098797" cy="3087177"/>
          </a:xfrm>
          <a:custGeom>
            <a:avLst/>
            <a:gdLst/>
            <a:ahLst/>
            <a:cxnLst/>
            <a:rect l="l" t="t" r="r" b="b"/>
            <a:pathLst>
              <a:path w="3098797" h="3087177">
                <a:moveTo>
                  <a:pt x="0" y="0"/>
                </a:moveTo>
                <a:lnTo>
                  <a:pt x="3098798" y="0"/>
                </a:lnTo>
                <a:lnTo>
                  <a:pt x="3098798" y="3087177"/>
                </a:lnTo>
                <a:lnTo>
                  <a:pt x="0" y="3087177"/>
                </a:lnTo>
                <a:lnTo>
                  <a:pt x="0" y="0"/>
                </a:lnTo>
                <a:close/>
              </a:path>
            </a:pathLst>
          </a:custGeom>
          <a:blipFill>
            <a:blip r:embed="rId3"/>
            <a:stretch>
              <a:fillRect/>
            </a:stretch>
          </a:blipFill>
        </p:spPr>
      </p:sp>
      <p:sp>
        <p:nvSpPr>
          <p:cNvPr id="4" name="Freeform 4"/>
          <p:cNvSpPr/>
          <p:nvPr/>
        </p:nvSpPr>
        <p:spPr>
          <a:xfrm>
            <a:off x="16123177" y="7909444"/>
            <a:ext cx="3208385" cy="3209988"/>
          </a:xfrm>
          <a:custGeom>
            <a:avLst/>
            <a:gdLst/>
            <a:ahLst/>
            <a:cxnLst/>
            <a:rect l="l" t="t" r="r" b="b"/>
            <a:pathLst>
              <a:path w="3208385" h="3209988">
                <a:moveTo>
                  <a:pt x="0" y="0"/>
                </a:moveTo>
                <a:lnTo>
                  <a:pt x="3208385" y="0"/>
                </a:lnTo>
                <a:lnTo>
                  <a:pt x="3208385" y="3209987"/>
                </a:lnTo>
                <a:lnTo>
                  <a:pt x="0" y="3209987"/>
                </a:lnTo>
                <a:lnTo>
                  <a:pt x="0" y="0"/>
                </a:lnTo>
                <a:close/>
              </a:path>
            </a:pathLst>
          </a:custGeom>
          <a:blipFill>
            <a:blip r:embed="rId2"/>
            <a:stretch>
              <a:fillRect/>
            </a:stretch>
          </a:blipFill>
        </p:spPr>
      </p:sp>
      <p:sp>
        <p:nvSpPr>
          <p:cNvPr id="5" name="Freeform 5"/>
          <p:cNvSpPr/>
          <p:nvPr/>
        </p:nvSpPr>
        <p:spPr>
          <a:xfrm>
            <a:off x="14026391" y="510325"/>
            <a:ext cx="1617859" cy="1626732"/>
          </a:xfrm>
          <a:custGeom>
            <a:avLst/>
            <a:gdLst/>
            <a:ahLst/>
            <a:cxnLst/>
            <a:rect l="l" t="t" r="r" b="b"/>
            <a:pathLst>
              <a:path w="1617859" h="1626732">
                <a:moveTo>
                  <a:pt x="0" y="0"/>
                </a:moveTo>
                <a:lnTo>
                  <a:pt x="1617859" y="0"/>
                </a:lnTo>
                <a:lnTo>
                  <a:pt x="1617859" y="1626732"/>
                </a:lnTo>
                <a:lnTo>
                  <a:pt x="0" y="16267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314248" y="510325"/>
            <a:ext cx="1617859" cy="1626732"/>
          </a:xfrm>
          <a:custGeom>
            <a:avLst/>
            <a:gdLst/>
            <a:ahLst/>
            <a:cxnLst/>
            <a:rect l="l" t="t" r="r" b="b"/>
            <a:pathLst>
              <a:path w="1617859" h="1626732">
                <a:moveTo>
                  <a:pt x="0" y="0"/>
                </a:moveTo>
                <a:lnTo>
                  <a:pt x="1617859" y="0"/>
                </a:lnTo>
                <a:lnTo>
                  <a:pt x="1617859" y="1626732"/>
                </a:lnTo>
                <a:lnTo>
                  <a:pt x="0" y="16267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607587" y="902590"/>
            <a:ext cx="16119783" cy="8611847"/>
            <a:chOff x="0" y="0"/>
            <a:chExt cx="4245540" cy="2268141"/>
          </a:xfrm>
        </p:grpSpPr>
        <p:sp>
          <p:nvSpPr>
            <p:cNvPr id="8" name="Freeform 8"/>
            <p:cNvSpPr/>
            <p:nvPr/>
          </p:nvSpPr>
          <p:spPr>
            <a:xfrm>
              <a:off x="0" y="0"/>
              <a:ext cx="4245540" cy="2268141"/>
            </a:xfrm>
            <a:custGeom>
              <a:avLst/>
              <a:gdLst/>
              <a:ahLst/>
              <a:cxnLst/>
              <a:rect l="l" t="t" r="r" b="b"/>
              <a:pathLst>
                <a:path w="4245540" h="2268141">
                  <a:moveTo>
                    <a:pt x="4166121" y="0"/>
                  </a:moveTo>
                  <a:lnTo>
                    <a:pt x="79418" y="0"/>
                  </a:lnTo>
                  <a:cubicBezTo>
                    <a:pt x="79418" y="43699"/>
                    <a:pt x="44079" y="79418"/>
                    <a:pt x="0" y="79418"/>
                  </a:cubicBezTo>
                  <a:lnTo>
                    <a:pt x="0" y="2188723"/>
                  </a:lnTo>
                  <a:cubicBezTo>
                    <a:pt x="43699" y="2188723"/>
                    <a:pt x="79418" y="2224062"/>
                    <a:pt x="79418" y="2268141"/>
                  </a:cubicBezTo>
                  <a:lnTo>
                    <a:pt x="4166121" y="2268141"/>
                  </a:lnTo>
                  <a:cubicBezTo>
                    <a:pt x="4166121" y="2224442"/>
                    <a:pt x="4201460" y="2188723"/>
                    <a:pt x="4245540" y="2188723"/>
                  </a:cubicBezTo>
                  <a:lnTo>
                    <a:pt x="4245540" y="79418"/>
                  </a:lnTo>
                  <a:cubicBezTo>
                    <a:pt x="4201840" y="79418"/>
                    <a:pt x="4166121" y="44079"/>
                    <a:pt x="4166121" y="0"/>
                  </a:cubicBezTo>
                  <a:close/>
                </a:path>
              </a:pathLst>
            </a:custGeom>
            <a:solidFill>
              <a:srgbClr val="000000">
                <a:alpha val="0"/>
              </a:srgbClr>
            </a:solidFill>
            <a:ln w="19050" cap="sq">
              <a:solidFill>
                <a:srgbClr val="FFCFD2"/>
              </a:solidFill>
              <a:prstDash val="solid"/>
              <a:miter/>
            </a:ln>
          </p:spPr>
        </p:sp>
        <p:sp>
          <p:nvSpPr>
            <p:cNvPr id="9" name="TextBox 9"/>
            <p:cNvSpPr txBox="1"/>
            <p:nvPr/>
          </p:nvSpPr>
          <p:spPr>
            <a:xfrm>
              <a:off x="38100" y="0"/>
              <a:ext cx="4169340" cy="2230041"/>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737847" y="2282856"/>
            <a:ext cx="15859262" cy="2477131"/>
          </a:xfrm>
          <a:prstGeom prst="rect">
            <a:avLst/>
          </a:prstGeom>
        </p:spPr>
        <p:txBody>
          <a:bodyPr lIns="0" tIns="0" rIns="0" bIns="0" rtlCol="0" anchor="t">
            <a:spAutoFit/>
          </a:bodyPr>
          <a:lstStyle/>
          <a:p>
            <a:pPr algn="ctr">
              <a:lnSpc>
                <a:spcPts val="9940"/>
              </a:lnSpc>
              <a:spcBef>
                <a:spcPct val="0"/>
              </a:spcBef>
            </a:pPr>
            <a:r>
              <a:rPr lang="en-US" sz="7100">
                <a:solidFill>
                  <a:srgbClr val="FFFFFF"/>
                </a:solidFill>
                <a:latin typeface="TT Octosquares Bold"/>
              </a:rPr>
              <a:t>PERKEMBANGAN TEKNOLOGI PRINTER</a:t>
            </a:r>
          </a:p>
        </p:txBody>
      </p:sp>
      <p:sp>
        <p:nvSpPr>
          <p:cNvPr id="11" name="TextBox 11"/>
          <p:cNvSpPr txBox="1"/>
          <p:nvPr/>
        </p:nvSpPr>
        <p:spPr>
          <a:xfrm>
            <a:off x="2952255" y="5067300"/>
            <a:ext cx="12961767" cy="2619375"/>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Poppins"/>
              </a:rPr>
              <a:t>Teknologi printer telah berkembang pesat, dari awalnya printer dot matrix, lalu diteruskan dengan printer inkjet dan laser dengan kualitas cetak lebih baik. Terbaru, terdapat printer 3D yang dapat mencetak objek tiga dimensi dari berbagai bahan seperti plastik, logam, bahkan makanan.</a:t>
            </a:r>
          </a:p>
        </p:txBody>
      </p:sp>
      <p:sp>
        <p:nvSpPr>
          <p:cNvPr id="12" name="TextBox 12"/>
          <p:cNvSpPr txBox="1"/>
          <p:nvPr/>
        </p:nvSpPr>
        <p:spPr>
          <a:xfrm>
            <a:off x="16704551" y="9288536"/>
            <a:ext cx="810939" cy="417025"/>
          </a:xfrm>
          <a:prstGeom prst="rect">
            <a:avLst/>
          </a:prstGeom>
        </p:spPr>
        <p:txBody>
          <a:bodyPr lIns="0" tIns="0" rIns="0" bIns="0" rtlCol="0" anchor="t">
            <a:spAutoFit/>
          </a:bodyPr>
          <a:lstStyle/>
          <a:p>
            <a:pPr algn="ctr">
              <a:lnSpc>
                <a:spcPts val="3099"/>
              </a:lnSpc>
            </a:pPr>
            <a:r>
              <a:rPr lang="en-US" sz="3369">
                <a:solidFill>
                  <a:srgbClr val="FFFFFF"/>
                </a:solidFill>
                <a:latin typeface="TT Octosquares Bold"/>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303418" y="2830610"/>
            <a:ext cx="14449590" cy="781218"/>
          </a:xfrm>
          <a:custGeom>
            <a:avLst/>
            <a:gdLst/>
            <a:ahLst/>
            <a:cxnLst/>
            <a:rect l="l" t="t" r="r" b="b"/>
            <a:pathLst>
              <a:path w="14449590" h="781218">
                <a:moveTo>
                  <a:pt x="0" y="0"/>
                </a:moveTo>
                <a:lnTo>
                  <a:pt x="14449589" y="0"/>
                </a:lnTo>
                <a:lnTo>
                  <a:pt x="14449589" y="781218"/>
                </a:lnTo>
                <a:lnTo>
                  <a:pt x="0" y="781218"/>
                </a:lnTo>
                <a:lnTo>
                  <a:pt x="0" y="0"/>
                </a:lnTo>
                <a:close/>
              </a:path>
            </a:pathLst>
          </a:custGeom>
          <a:blipFill>
            <a:blip r:embed="rId2"/>
            <a:stretch>
              <a:fillRect t="-55585" b="-193531"/>
            </a:stretch>
          </a:blipFill>
        </p:spPr>
      </p:sp>
      <p:sp>
        <p:nvSpPr>
          <p:cNvPr id="3" name="Freeform 3"/>
          <p:cNvSpPr/>
          <p:nvPr/>
        </p:nvSpPr>
        <p:spPr>
          <a:xfrm>
            <a:off x="16123177" y="7909444"/>
            <a:ext cx="3208385" cy="3209988"/>
          </a:xfrm>
          <a:custGeom>
            <a:avLst/>
            <a:gdLst/>
            <a:ahLst/>
            <a:cxnLst/>
            <a:rect l="l" t="t" r="r" b="b"/>
            <a:pathLst>
              <a:path w="3208385" h="3209988">
                <a:moveTo>
                  <a:pt x="0" y="0"/>
                </a:moveTo>
                <a:lnTo>
                  <a:pt x="3208385" y="0"/>
                </a:lnTo>
                <a:lnTo>
                  <a:pt x="3208385" y="3209987"/>
                </a:lnTo>
                <a:lnTo>
                  <a:pt x="0" y="3209987"/>
                </a:lnTo>
                <a:lnTo>
                  <a:pt x="0" y="0"/>
                </a:lnTo>
                <a:close/>
              </a:path>
            </a:pathLst>
          </a:custGeom>
          <a:blipFill>
            <a:blip r:embed="rId3"/>
            <a:stretch>
              <a:fillRect/>
            </a:stretch>
          </a:blipFill>
        </p:spPr>
      </p:sp>
      <p:sp>
        <p:nvSpPr>
          <p:cNvPr id="4" name="Freeform 4"/>
          <p:cNvSpPr/>
          <p:nvPr/>
        </p:nvSpPr>
        <p:spPr>
          <a:xfrm>
            <a:off x="-419192" y="-427002"/>
            <a:ext cx="3208385" cy="3209988"/>
          </a:xfrm>
          <a:custGeom>
            <a:avLst/>
            <a:gdLst/>
            <a:ahLst/>
            <a:cxnLst/>
            <a:rect l="l" t="t" r="r" b="b"/>
            <a:pathLst>
              <a:path w="3208385" h="3209988">
                <a:moveTo>
                  <a:pt x="0" y="0"/>
                </a:moveTo>
                <a:lnTo>
                  <a:pt x="3208385" y="0"/>
                </a:lnTo>
                <a:lnTo>
                  <a:pt x="3208385" y="3209987"/>
                </a:lnTo>
                <a:lnTo>
                  <a:pt x="0" y="3209987"/>
                </a:lnTo>
                <a:lnTo>
                  <a:pt x="0" y="0"/>
                </a:lnTo>
                <a:close/>
              </a:path>
            </a:pathLst>
          </a:custGeom>
          <a:blipFill>
            <a:blip r:embed="rId3"/>
            <a:stretch>
              <a:fillRect/>
            </a:stretch>
          </a:blipFill>
        </p:spPr>
      </p:sp>
      <p:sp>
        <p:nvSpPr>
          <p:cNvPr id="5" name="Freeform 5"/>
          <p:cNvSpPr/>
          <p:nvPr/>
        </p:nvSpPr>
        <p:spPr>
          <a:xfrm>
            <a:off x="-683199" y="7909444"/>
            <a:ext cx="2986617" cy="2761376"/>
          </a:xfrm>
          <a:custGeom>
            <a:avLst/>
            <a:gdLst/>
            <a:ahLst/>
            <a:cxnLst/>
            <a:rect l="l" t="t" r="r" b="b"/>
            <a:pathLst>
              <a:path w="2986617" h="2761376">
                <a:moveTo>
                  <a:pt x="0" y="0"/>
                </a:moveTo>
                <a:lnTo>
                  <a:pt x="2986617" y="0"/>
                </a:lnTo>
                <a:lnTo>
                  <a:pt x="2986617" y="2761376"/>
                </a:lnTo>
                <a:lnTo>
                  <a:pt x="0" y="2761376"/>
                </a:lnTo>
                <a:lnTo>
                  <a:pt x="0" y="0"/>
                </a:lnTo>
                <a:close/>
              </a:path>
            </a:pathLst>
          </a:custGeom>
          <a:blipFill>
            <a:blip r:embed="rId4"/>
            <a:stretch>
              <a:fillRect/>
            </a:stretch>
          </a:blipFill>
        </p:spPr>
      </p:sp>
      <p:sp>
        <p:nvSpPr>
          <p:cNvPr id="6" name="TextBox 6"/>
          <p:cNvSpPr txBox="1"/>
          <p:nvPr/>
        </p:nvSpPr>
        <p:spPr>
          <a:xfrm>
            <a:off x="3570941" y="1349441"/>
            <a:ext cx="11146117" cy="737500"/>
          </a:xfrm>
          <a:prstGeom prst="rect">
            <a:avLst/>
          </a:prstGeom>
        </p:spPr>
        <p:txBody>
          <a:bodyPr lIns="0" tIns="0" rIns="0" bIns="0" rtlCol="0" anchor="t">
            <a:spAutoFit/>
          </a:bodyPr>
          <a:lstStyle/>
          <a:p>
            <a:pPr algn="ctr">
              <a:lnSpc>
                <a:spcPts val="5526"/>
              </a:lnSpc>
            </a:pPr>
            <a:r>
              <a:rPr lang="en-US" sz="6007">
                <a:solidFill>
                  <a:srgbClr val="FFFFFF"/>
                </a:solidFill>
                <a:latin typeface="TT Octosquares Bold"/>
              </a:rPr>
              <a:t>JENIS-JENIS PRINTER</a:t>
            </a:r>
          </a:p>
        </p:txBody>
      </p:sp>
      <p:sp>
        <p:nvSpPr>
          <p:cNvPr id="7" name="TextBox 7"/>
          <p:cNvSpPr txBox="1"/>
          <p:nvPr/>
        </p:nvSpPr>
        <p:spPr>
          <a:xfrm>
            <a:off x="17220882" y="9353550"/>
            <a:ext cx="589215" cy="417025"/>
          </a:xfrm>
          <a:prstGeom prst="rect">
            <a:avLst/>
          </a:prstGeom>
        </p:spPr>
        <p:txBody>
          <a:bodyPr lIns="0" tIns="0" rIns="0" bIns="0" rtlCol="0" anchor="t">
            <a:spAutoFit/>
          </a:bodyPr>
          <a:lstStyle/>
          <a:p>
            <a:pPr algn="ctr">
              <a:lnSpc>
                <a:spcPts val="3099"/>
              </a:lnSpc>
            </a:pPr>
            <a:r>
              <a:rPr lang="en-US" sz="3369">
                <a:solidFill>
                  <a:srgbClr val="FFFFFF"/>
                </a:solidFill>
                <a:latin typeface="TT Octosquares Bold"/>
              </a:rPr>
              <a:t>14</a:t>
            </a:r>
          </a:p>
        </p:txBody>
      </p:sp>
      <p:sp>
        <p:nvSpPr>
          <p:cNvPr id="8" name="Freeform 8"/>
          <p:cNvSpPr/>
          <p:nvPr/>
        </p:nvSpPr>
        <p:spPr>
          <a:xfrm>
            <a:off x="2303418" y="3732248"/>
            <a:ext cx="14449590" cy="781218"/>
          </a:xfrm>
          <a:custGeom>
            <a:avLst/>
            <a:gdLst/>
            <a:ahLst/>
            <a:cxnLst/>
            <a:rect l="l" t="t" r="r" b="b"/>
            <a:pathLst>
              <a:path w="14449590" h="781218">
                <a:moveTo>
                  <a:pt x="0" y="0"/>
                </a:moveTo>
                <a:lnTo>
                  <a:pt x="14449589" y="0"/>
                </a:lnTo>
                <a:lnTo>
                  <a:pt x="14449589" y="781218"/>
                </a:lnTo>
                <a:lnTo>
                  <a:pt x="0" y="781218"/>
                </a:lnTo>
                <a:lnTo>
                  <a:pt x="0" y="0"/>
                </a:lnTo>
                <a:close/>
              </a:path>
            </a:pathLst>
          </a:custGeom>
          <a:blipFill>
            <a:blip r:embed="rId2"/>
            <a:stretch>
              <a:fillRect t="-55585" b="-193531"/>
            </a:stretch>
          </a:blipFill>
        </p:spPr>
      </p:sp>
      <p:sp>
        <p:nvSpPr>
          <p:cNvPr id="9" name="Freeform 9"/>
          <p:cNvSpPr/>
          <p:nvPr/>
        </p:nvSpPr>
        <p:spPr>
          <a:xfrm>
            <a:off x="2303418" y="4627766"/>
            <a:ext cx="14449590" cy="781218"/>
          </a:xfrm>
          <a:custGeom>
            <a:avLst/>
            <a:gdLst/>
            <a:ahLst/>
            <a:cxnLst/>
            <a:rect l="l" t="t" r="r" b="b"/>
            <a:pathLst>
              <a:path w="14449590" h="781218">
                <a:moveTo>
                  <a:pt x="0" y="0"/>
                </a:moveTo>
                <a:lnTo>
                  <a:pt x="14449589" y="0"/>
                </a:lnTo>
                <a:lnTo>
                  <a:pt x="14449589" y="781218"/>
                </a:lnTo>
                <a:lnTo>
                  <a:pt x="0" y="781218"/>
                </a:lnTo>
                <a:lnTo>
                  <a:pt x="0" y="0"/>
                </a:lnTo>
                <a:close/>
              </a:path>
            </a:pathLst>
          </a:custGeom>
          <a:blipFill>
            <a:blip r:embed="rId2"/>
            <a:stretch>
              <a:fillRect t="-55585" b="-193531"/>
            </a:stretch>
          </a:blipFill>
        </p:spPr>
      </p:sp>
      <p:sp>
        <p:nvSpPr>
          <p:cNvPr id="10" name="Freeform 10"/>
          <p:cNvSpPr/>
          <p:nvPr/>
        </p:nvSpPr>
        <p:spPr>
          <a:xfrm>
            <a:off x="2303418" y="5523284"/>
            <a:ext cx="14449590" cy="781218"/>
          </a:xfrm>
          <a:custGeom>
            <a:avLst/>
            <a:gdLst/>
            <a:ahLst/>
            <a:cxnLst/>
            <a:rect l="l" t="t" r="r" b="b"/>
            <a:pathLst>
              <a:path w="14449590" h="781218">
                <a:moveTo>
                  <a:pt x="0" y="0"/>
                </a:moveTo>
                <a:lnTo>
                  <a:pt x="14449589" y="0"/>
                </a:lnTo>
                <a:lnTo>
                  <a:pt x="14449589" y="781218"/>
                </a:lnTo>
                <a:lnTo>
                  <a:pt x="0" y="781218"/>
                </a:lnTo>
                <a:lnTo>
                  <a:pt x="0" y="0"/>
                </a:lnTo>
                <a:close/>
              </a:path>
            </a:pathLst>
          </a:custGeom>
          <a:blipFill>
            <a:blip r:embed="rId2"/>
            <a:stretch>
              <a:fillRect t="-55585" b="-193531"/>
            </a:stretch>
          </a:blipFill>
        </p:spPr>
      </p:sp>
      <p:sp>
        <p:nvSpPr>
          <p:cNvPr id="11" name="Freeform 11"/>
          <p:cNvSpPr/>
          <p:nvPr/>
        </p:nvSpPr>
        <p:spPr>
          <a:xfrm>
            <a:off x="2303418" y="6418802"/>
            <a:ext cx="14449590" cy="781218"/>
          </a:xfrm>
          <a:custGeom>
            <a:avLst/>
            <a:gdLst/>
            <a:ahLst/>
            <a:cxnLst/>
            <a:rect l="l" t="t" r="r" b="b"/>
            <a:pathLst>
              <a:path w="14449590" h="781218">
                <a:moveTo>
                  <a:pt x="0" y="0"/>
                </a:moveTo>
                <a:lnTo>
                  <a:pt x="14449589" y="0"/>
                </a:lnTo>
                <a:lnTo>
                  <a:pt x="14449589" y="781218"/>
                </a:lnTo>
                <a:lnTo>
                  <a:pt x="0" y="781218"/>
                </a:lnTo>
                <a:lnTo>
                  <a:pt x="0" y="0"/>
                </a:lnTo>
                <a:close/>
              </a:path>
            </a:pathLst>
          </a:custGeom>
          <a:blipFill>
            <a:blip r:embed="rId2"/>
            <a:stretch>
              <a:fillRect t="-55585" b="-193531"/>
            </a:stretch>
          </a:blipFill>
        </p:spPr>
      </p:sp>
      <p:sp>
        <p:nvSpPr>
          <p:cNvPr id="12" name="Freeform 12"/>
          <p:cNvSpPr/>
          <p:nvPr/>
        </p:nvSpPr>
        <p:spPr>
          <a:xfrm>
            <a:off x="2303418" y="7314320"/>
            <a:ext cx="14449590" cy="781218"/>
          </a:xfrm>
          <a:custGeom>
            <a:avLst/>
            <a:gdLst/>
            <a:ahLst/>
            <a:cxnLst/>
            <a:rect l="l" t="t" r="r" b="b"/>
            <a:pathLst>
              <a:path w="14449590" h="781218">
                <a:moveTo>
                  <a:pt x="0" y="0"/>
                </a:moveTo>
                <a:lnTo>
                  <a:pt x="14449589" y="0"/>
                </a:lnTo>
                <a:lnTo>
                  <a:pt x="14449589" y="781219"/>
                </a:lnTo>
                <a:lnTo>
                  <a:pt x="0" y="781219"/>
                </a:lnTo>
                <a:lnTo>
                  <a:pt x="0" y="0"/>
                </a:lnTo>
                <a:close/>
              </a:path>
            </a:pathLst>
          </a:custGeom>
          <a:blipFill>
            <a:blip r:embed="rId2"/>
            <a:stretch>
              <a:fillRect t="-55585" b="-193531"/>
            </a:stretch>
          </a:blipFill>
        </p:spPr>
      </p:sp>
      <p:sp>
        <p:nvSpPr>
          <p:cNvPr id="13" name="Freeform 13"/>
          <p:cNvSpPr/>
          <p:nvPr/>
        </p:nvSpPr>
        <p:spPr>
          <a:xfrm>
            <a:off x="2303418" y="8209839"/>
            <a:ext cx="14449590" cy="781218"/>
          </a:xfrm>
          <a:custGeom>
            <a:avLst/>
            <a:gdLst/>
            <a:ahLst/>
            <a:cxnLst/>
            <a:rect l="l" t="t" r="r" b="b"/>
            <a:pathLst>
              <a:path w="14449590" h="781218">
                <a:moveTo>
                  <a:pt x="0" y="0"/>
                </a:moveTo>
                <a:lnTo>
                  <a:pt x="14449589" y="0"/>
                </a:lnTo>
                <a:lnTo>
                  <a:pt x="14449589" y="781218"/>
                </a:lnTo>
                <a:lnTo>
                  <a:pt x="0" y="781218"/>
                </a:lnTo>
                <a:lnTo>
                  <a:pt x="0" y="0"/>
                </a:lnTo>
                <a:close/>
              </a:path>
            </a:pathLst>
          </a:custGeom>
          <a:blipFill>
            <a:blip r:embed="rId2"/>
            <a:stretch>
              <a:fillRect t="-55585" b="-193531"/>
            </a:stretch>
          </a:blipFill>
        </p:spPr>
      </p:sp>
      <p:sp>
        <p:nvSpPr>
          <p:cNvPr id="14" name="TextBox 14"/>
          <p:cNvSpPr txBox="1"/>
          <p:nvPr/>
        </p:nvSpPr>
        <p:spPr>
          <a:xfrm>
            <a:off x="2981958" y="2990910"/>
            <a:ext cx="9073187" cy="432043"/>
          </a:xfrm>
          <a:prstGeom prst="rect">
            <a:avLst/>
          </a:prstGeom>
        </p:spPr>
        <p:txBody>
          <a:bodyPr lIns="0" tIns="0" rIns="0" bIns="0" rtlCol="0" anchor="t">
            <a:spAutoFit/>
          </a:bodyPr>
          <a:lstStyle/>
          <a:p>
            <a:pPr algn="l">
              <a:lnSpc>
                <a:spcPts val="3202"/>
              </a:lnSpc>
            </a:pPr>
            <a:r>
              <a:rPr lang="en-US" sz="2691">
                <a:solidFill>
                  <a:srgbClr val="FFFFFF"/>
                </a:solidFill>
                <a:latin typeface="Poppins Bold"/>
              </a:rPr>
              <a:t>Printer Inkjet</a:t>
            </a:r>
            <a:r>
              <a:rPr lang="en-US" sz="2691">
                <a:solidFill>
                  <a:srgbClr val="FFFFFF"/>
                </a:solidFill>
                <a:latin typeface="Poppins"/>
              </a:rPr>
              <a:t>: untuk foto dan dokumen warna.</a:t>
            </a:r>
          </a:p>
        </p:txBody>
      </p:sp>
      <p:sp>
        <p:nvSpPr>
          <p:cNvPr id="15" name="TextBox 15"/>
          <p:cNvSpPr txBox="1"/>
          <p:nvPr/>
        </p:nvSpPr>
        <p:spPr>
          <a:xfrm>
            <a:off x="2981958" y="3892548"/>
            <a:ext cx="9073187" cy="432043"/>
          </a:xfrm>
          <a:prstGeom prst="rect">
            <a:avLst/>
          </a:prstGeom>
        </p:spPr>
        <p:txBody>
          <a:bodyPr lIns="0" tIns="0" rIns="0" bIns="0" rtlCol="0" anchor="t">
            <a:spAutoFit/>
          </a:bodyPr>
          <a:lstStyle/>
          <a:p>
            <a:pPr algn="l">
              <a:lnSpc>
                <a:spcPts val="3202"/>
              </a:lnSpc>
            </a:pPr>
            <a:r>
              <a:rPr lang="en-US" sz="2691">
                <a:solidFill>
                  <a:srgbClr val="FFFFFF"/>
                </a:solidFill>
                <a:latin typeface="Poppins Bold"/>
              </a:rPr>
              <a:t>Printer Laser</a:t>
            </a:r>
            <a:r>
              <a:rPr lang="en-US" sz="2691">
                <a:solidFill>
                  <a:srgbClr val="FFFFFF"/>
                </a:solidFill>
                <a:latin typeface="Poppins"/>
              </a:rPr>
              <a:t>: untuk cetakan tajam dan cepat.</a:t>
            </a:r>
          </a:p>
        </p:txBody>
      </p:sp>
      <p:sp>
        <p:nvSpPr>
          <p:cNvPr id="16" name="TextBox 16"/>
          <p:cNvSpPr txBox="1"/>
          <p:nvPr/>
        </p:nvSpPr>
        <p:spPr>
          <a:xfrm>
            <a:off x="2981958" y="4844099"/>
            <a:ext cx="13957184" cy="432043"/>
          </a:xfrm>
          <a:prstGeom prst="rect">
            <a:avLst/>
          </a:prstGeom>
        </p:spPr>
        <p:txBody>
          <a:bodyPr lIns="0" tIns="0" rIns="0" bIns="0" rtlCol="0" anchor="t">
            <a:spAutoFit/>
          </a:bodyPr>
          <a:lstStyle/>
          <a:p>
            <a:pPr algn="l">
              <a:lnSpc>
                <a:spcPts val="3202"/>
              </a:lnSpc>
            </a:pPr>
            <a:r>
              <a:rPr lang="en-US" sz="2691">
                <a:solidFill>
                  <a:srgbClr val="FFFFFF"/>
                </a:solidFill>
                <a:latin typeface="Poppins Bold"/>
              </a:rPr>
              <a:t>Printer Multifungsi (All-in-One): </a:t>
            </a:r>
            <a:r>
              <a:rPr lang="en-US" sz="2691">
                <a:solidFill>
                  <a:srgbClr val="FFFFFF"/>
                </a:solidFill>
                <a:latin typeface="Poppins"/>
              </a:rPr>
              <a:t>ideal untuk rumah tangga dan kantor kecil.</a:t>
            </a:r>
          </a:p>
        </p:txBody>
      </p:sp>
      <p:sp>
        <p:nvSpPr>
          <p:cNvPr id="17" name="TextBox 17"/>
          <p:cNvSpPr txBox="1"/>
          <p:nvPr/>
        </p:nvSpPr>
        <p:spPr>
          <a:xfrm>
            <a:off x="2981958" y="5685209"/>
            <a:ext cx="11926470" cy="432043"/>
          </a:xfrm>
          <a:prstGeom prst="rect">
            <a:avLst/>
          </a:prstGeom>
        </p:spPr>
        <p:txBody>
          <a:bodyPr lIns="0" tIns="0" rIns="0" bIns="0" rtlCol="0" anchor="t">
            <a:spAutoFit/>
          </a:bodyPr>
          <a:lstStyle/>
          <a:p>
            <a:pPr algn="l">
              <a:lnSpc>
                <a:spcPts val="3202"/>
              </a:lnSpc>
            </a:pPr>
            <a:r>
              <a:rPr lang="en-US" sz="2691">
                <a:solidFill>
                  <a:srgbClr val="FFFFFF"/>
                </a:solidFill>
                <a:latin typeface="Poppins Bold"/>
              </a:rPr>
              <a:t>Printer Dot Matrix</a:t>
            </a:r>
            <a:r>
              <a:rPr lang="en-US" sz="2691">
                <a:solidFill>
                  <a:srgbClr val="FFFFFF"/>
                </a:solidFill>
                <a:latin typeface="Poppins"/>
              </a:rPr>
              <a:t>: sering digunakan untuk dokumen keuangan.</a:t>
            </a:r>
          </a:p>
        </p:txBody>
      </p:sp>
      <p:sp>
        <p:nvSpPr>
          <p:cNvPr id="18" name="TextBox 18"/>
          <p:cNvSpPr txBox="1"/>
          <p:nvPr/>
        </p:nvSpPr>
        <p:spPr>
          <a:xfrm>
            <a:off x="2981958" y="6580727"/>
            <a:ext cx="11181018" cy="432043"/>
          </a:xfrm>
          <a:prstGeom prst="rect">
            <a:avLst/>
          </a:prstGeom>
        </p:spPr>
        <p:txBody>
          <a:bodyPr lIns="0" tIns="0" rIns="0" bIns="0" rtlCol="0" anchor="t">
            <a:spAutoFit/>
          </a:bodyPr>
          <a:lstStyle/>
          <a:p>
            <a:pPr algn="l">
              <a:lnSpc>
                <a:spcPts val="3202"/>
              </a:lnSpc>
            </a:pPr>
            <a:r>
              <a:rPr lang="en-US" sz="2691">
                <a:solidFill>
                  <a:srgbClr val="FFFFFF"/>
                </a:solidFill>
                <a:latin typeface="Poppins Bold"/>
              </a:rPr>
              <a:t>Printer 3D</a:t>
            </a:r>
            <a:r>
              <a:rPr lang="en-US" sz="2691">
                <a:solidFill>
                  <a:srgbClr val="FFFFFF"/>
                </a:solidFill>
                <a:latin typeface="Poppins"/>
              </a:rPr>
              <a:t>: digunakan pencetakan objek tiga dimensi.</a:t>
            </a:r>
          </a:p>
        </p:txBody>
      </p:sp>
      <p:sp>
        <p:nvSpPr>
          <p:cNvPr id="19" name="TextBox 19"/>
          <p:cNvSpPr txBox="1"/>
          <p:nvPr/>
        </p:nvSpPr>
        <p:spPr>
          <a:xfrm>
            <a:off x="2981958" y="7477401"/>
            <a:ext cx="10178513" cy="432043"/>
          </a:xfrm>
          <a:prstGeom prst="rect">
            <a:avLst/>
          </a:prstGeom>
        </p:spPr>
        <p:txBody>
          <a:bodyPr lIns="0" tIns="0" rIns="0" bIns="0" rtlCol="0" anchor="t">
            <a:spAutoFit/>
          </a:bodyPr>
          <a:lstStyle/>
          <a:p>
            <a:pPr algn="l">
              <a:lnSpc>
                <a:spcPts val="3202"/>
              </a:lnSpc>
            </a:pPr>
            <a:r>
              <a:rPr lang="en-US" sz="2691">
                <a:solidFill>
                  <a:srgbClr val="FFFFFF"/>
                </a:solidFill>
                <a:latin typeface="Poppins Bold"/>
              </a:rPr>
              <a:t>Printer Termal</a:t>
            </a:r>
            <a:r>
              <a:rPr lang="en-US" sz="2691">
                <a:solidFill>
                  <a:srgbClr val="FFFFFF"/>
                </a:solidFill>
                <a:latin typeface="Poppins"/>
              </a:rPr>
              <a:t>: untuk mencetak struk belanja atau tiket.</a:t>
            </a:r>
          </a:p>
        </p:txBody>
      </p:sp>
      <p:sp>
        <p:nvSpPr>
          <p:cNvPr id="20" name="TextBox 20"/>
          <p:cNvSpPr txBox="1"/>
          <p:nvPr/>
        </p:nvSpPr>
        <p:spPr>
          <a:xfrm>
            <a:off x="2981958" y="8371764"/>
            <a:ext cx="13494490" cy="432043"/>
          </a:xfrm>
          <a:prstGeom prst="rect">
            <a:avLst/>
          </a:prstGeom>
        </p:spPr>
        <p:txBody>
          <a:bodyPr lIns="0" tIns="0" rIns="0" bIns="0" rtlCol="0" anchor="t">
            <a:spAutoFit/>
          </a:bodyPr>
          <a:lstStyle/>
          <a:p>
            <a:pPr algn="l">
              <a:lnSpc>
                <a:spcPts val="3202"/>
              </a:lnSpc>
            </a:pPr>
            <a:r>
              <a:rPr lang="en-US" sz="2691">
                <a:solidFill>
                  <a:srgbClr val="FFFFFF"/>
                </a:solidFill>
                <a:latin typeface="Poppins Bold"/>
              </a:rPr>
              <a:t>Printer Plotter</a:t>
            </a:r>
            <a:r>
              <a:rPr lang="en-US" sz="2691">
                <a:solidFill>
                  <a:srgbClr val="FFFFFF"/>
                </a:solidFill>
                <a:latin typeface="Poppins"/>
              </a:rPr>
              <a:t>: untuk mencetak gambar besar seperti peta atau blueprint.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217265">
            <a:off x="-831839" y="8682006"/>
            <a:ext cx="3208385" cy="3209988"/>
          </a:xfrm>
          <a:custGeom>
            <a:avLst/>
            <a:gdLst/>
            <a:ahLst/>
            <a:cxnLst/>
            <a:rect l="l" t="t" r="r" b="b"/>
            <a:pathLst>
              <a:path w="3208385" h="3209988">
                <a:moveTo>
                  <a:pt x="0" y="0"/>
                </a:moveTo>
                <a:lnTo>
                  <a:pt x="3208385" y="0"/>
                </a:lnTo>
                <a:lnTo>
                  <a:pt x="3208385" y="3209988"/>
                </a:lnTo>
                <a:lnTo>
                  <a:pt x="0" y="3209988"/>
                </a:lnTo>
                <a:lnTo>
                  <a:pt x="0" y="0"/>
                </a:lnTo>
                <a:close/>
              </a:path>
            </a:pathLst>
          </a:custGeom>
          <a:blipFill>
            <a:blip r:embed="rId2"/>
            <a:stretch>
              <a:fillRect/>
            </a:stretch>
          </a:blipFill>
        </p:spPr>
      </p:sp>
      <p:sp>
        <p:nvSpPr>
          <p:cNvPr id="3" name="Freeform 3"/>
          <p:cNvSpPr/>
          <p:nvPr/>
        </p:nvSpPr>
        <p:spPr>
          <a:xfrm>
            <a:off x="-520699" y="-238603"/>
            <a:ext cx="3098797" cy="3087177"/>
          </a:xfrm>
          <a:custGeom>
            <a:avLst/>
            <a:gdLst/>
            <a:ahLst/>
            <a:cxnLst/>
            <a:rect l="l" t="t" r="r" b="b"/>
            <a:pathLst>
              <a:path w="3098797" h="3087177">
                <a:moveTo>
                  <a:pt x="0" y="0"/>
                </a:moveTo>
                <a:lnTo>
                  <a:pt x="3098798" y="0"/>
                </a:lnTo>
                <a:lnTo>
                  <a:pt x="3098798" y="3087177"/>
                </a:lnTo>
                <a:lnTo>
                  <a:pt x="0" y="3087177"/>
                </a:lnTo>
                <a:lnTo>
                  <a:pt x="0" y="0"/>
                </a:lnTo>
                <a:close/>
              </a:path>
            </a:pathLst>
          </a:custGeom>
          <a:blipFill>
            <a:blip r:embed="rId3"/>
            <a:stretch>
              <a:fillRect/>
            </a:stretch>
          </a:blipFill>
        </p:spPr>
      </p:sp>
      <p:sp>
        <p:nvSpPr>
          <p:cNvPr id="4" name="Freeform 4"/>
          <p:cNvSpPr/>
          <p:nvPr/>
        </p:nvSpPr>
        <p:spPr>
          <a:xfrm>
            <a:off x="16123177" y="7909444"/>
            <a:ext cx="3208385" cy="3209988"/>
          </a:xfrm>
          <a:custGeom>
            <a:avLst/>
            <a:gdLst/>
            <a:ahLst/>
            <a:cxnLst/>
            <a:rect l="l" t="t" r="r" b="b"/>
            <a:pathLst>
              <a:path w="3208385" h="3209988">
                <a:moveTo>
                  <a:pt x="0" y="0"/>
                </a:moveTo>
                <a:lnTo>
                  <a:pt x="3208385" y="0"/>
                </a:lnTo>
                <a:lnTo>
                  <a:pt x="3208385" y="3209987"/>
                </a:lnTo>
                <a:lnTo>
                  <a:pt x="0" y="3209987"/>
                </a:lnTo>
                <a:lnTo>
                  <a:pt x="0" y="0"/>
                </a:lnTo>
                <a:close/>
              </a:path>
            </a:pathLst>
          </a:custGeom>
          <a:blipFill>
            <a:blip r:embed="rId2"/>
            <a:stretch>
              <a:fillRect/>
            </a:stretch>
          </a:blipFill>
        </p:spPr>
      </p:sp>
      <p:sp>
        <p:nvSpPr>
          <p:cNvPr id="5" name="Freeform 5"/>
          <p:cNvSpPr/>
          <p:nvPr/>
        </p:nvSpPr>
        <p:spPr>
          <a:xfrm>
            <a:off x="14026391" y="510325"/>
            <a:ext cx="1617859" cy="1626732"/>
          </a:xfrm>
          <a:custGeom>
            <a:avLst/>
            <a:gdLst/>
            <a:ahLst/>
            <a:cxnLst/>
            <a:rect l="l" t="t" r="r" b="b"/>
            <a:pathLst>
              <a:path w="1617859" h="1626732">
                <a:moveTo>
                  <a:pt x="0" y="0"/>
                </a:moveTo>
                <a:lnTo>
                  <a:pt x="1617859" y="0"/>
                </a:lnTo>
                <a:lnTo>
                  <a:pt x="1617859" y="1626732"/>
                </a:lnTo>
                <a:lnTo>
                  <a:pt x="0" y="16267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314248" y="510325"/>
            <a:ext cx="1617859" cy="1626732"/>
          </a:xfrm>
          <a:custGeom>
            <a:avLst/>
            <a:gdLst/>
            <a:ahLst/>
            <a:cxnLst/>
            <a:rect l="l" t="t" r="r" b="b"/>
            <a:pathLst>
              <a:path w="1617859" h="1626732">
                <a:moveTo>
                  <a:pt x="0" y="0"/>
                </a:moveTo>
                <a:lnTo>
                  <a:pt x="1617859" y="0"/>
                </a:lnTo>
                <a:lnTo>
                  <a:pt x="1617859" y="1626732"/>
                </a:lnTo>
                <a:lnTo>
                  <a:pt x="0" y="16267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607587" y="902590"/>
            <a:ext cx="16119783" cy="8611847"/>
            <a:chOff x="0" y="0"/>
            <a:chExt cx="4245540" cy="2268141"/>
          </a:xfrm>
        </p:grpSpPr>
        <p:sp>
          <p:nvSpPr>
            <p:cNvPr id="8" name="Freeform 8"/>
            <p:cNvSpPr/>
            <p:nvPr/>
          </p:nvSpPr>
          <p:spPr>
            <a:xfrm>
              <a:off x="0" y="0"/>
              <a:ext cx="4245540" cy="2268141"/>
            </a:xfrm>
            <a:custGeom>
              <a:avLst/>
              <a:gdLst/>
              <a:ahLst/>
              <a:cxnLst/>
              <a:rect l="l" t="t" r="r" b="b"/>
              <a:pathLst>
                <a:path w="4245540" h="2268141">
                  <a:moveTo>
                    <a:pt x="4166121" y="0"/>
                  </a:moveTo>
                  <a:lnTo>
                    <a:pt x="79418" y="0"/>
                  </a:lnTo>
                  <a:cubicBezTo>
                    <a:pt x="79418" y="43699"/>
                    <a:pt x="44079" y="79418"/>
                    <a:pt x="0" y="79418"/>
                  </a:cubicBezTo>
                  <a:lnTo>
                    <a:pt x="0" y="2188723"/>
                  </a:lnTo>
                  <a:cubicBezTo>
                    <a:pt x="43699" y="2188723"/>
                    <a:pt x="79418" y="2224062"/>
                    <a:pt x="79418" y="2268141"/>
                  </a:cubicBezTo>
                  <a:lnTo>
                    <a:pt x="4166121" y="2268141"/>
                  </a:lnTo>
                  <a:cubicBezTo>
                    <a:pt x="4166121" y="2224442"/>
                    <a:pt x="4201460" y="2188723"/>
                    <a:pt x="4245540" y="2188723"/>
                  </a:cubicBezTo>
                  <a:lnTo>
                    <a:pt x="4245540" y="79418"/>
                  </a:lnTo>
                  <a:cubicBezTo>
                    <a:pt x="4201840" y="79418"/>
                    <a:pt x="4166121" y="44079"/>
                    <a:pt x="4166121" y="0"/>
                  </a:cubicBezTo>
                  <a:close/>
                </a:path>
              </a:pathLst>
            </a:custGeom>
            <a:solidFill>
              <a:srgbClr val="000000">
                <a:alpha val="0"/>
              </a:srgbClr>
            </a:solidFill>
            <a:ln w="19050" cap="sq">
              <a:solidFill>
                <a:srgbClr val="FFCFD2"/>
              </a:solidFill>
              <a:prstDash val="solid"/>
              <a:miter/>
            </a:ln>
          </p:spPr>
        </p:sp>
        <p:sp>
          <p:nvSpPr>
            <p:cNvPr id="9" name="TextBox 9"/>
            <p:cNvSpPr txBox="1"/>
            <p:nvPr/>
          </p:nvSpPr>
          <p:spPr>
            <a:xfrm>
              <a:off x="38100" y="0"/>
              <a:ext cx="4169340" cy="2230041"/>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737847" y="1994182"/>
            <a:ext cx="15859262" cy="2477131"/>
          </a:xfrm>
          <a:prstGeom prst="rect">
            <a:avLst/>
          </a:prstGeom>
        </p:spPr>
        <p:txBody>
          <a:bodyPr lIns="0" tIns="0" rIns="0" bIns="0" rtlCol="0" anchor="t">
            <a:spAutoFit/>
          </a:bodyPr>
          <a:lstStyle/>
          <a:p>
            <a:pPr algn="ctr">
              <a:lnSpc>
                <a:spcPts val="9940"/>
              </a:lnSpc>
              <a:spcBef>
                <a:spcPct val="0"/>
              </a:spcBef>
            </a:pPr>
            <a:r>
              <a:rPr lang="en-US" sz="7100">
                <a:solidFill>
                  <a:srgbClr val="FFFFFF"/>
                </a:solidFill>
                <a:latin typeface="TT Octosquares Bold"/>
              </a:rPr>
              <a:t>PERKEMBANGAN TEKNOLOGI LAPTOP</a:t>
            </a:r>
          </a:p>
        </p:txBody>
      </p:sp>
      <p:sp>
        <p:nvSpPr>
          <p:cNvPr id="11" name="TextBox 11"/>
          <p:cNvSpPr txBox="1"/>
          <p:nvPr/>
        </p:nvSpPr>
        <p:spPr>
          <a:xfrm>
            <a:off x="2947823" y="4583406"/>
            <a:ext cx="13439311" cy="2865227"/>
          </a:xfrm>
          <a:prstGeom prst="rect">
            <a:avLst/>
          </a:prstGeom>
        </p:spPr>
        <p:txBody>
          <a:bodyPr lIns="0" tIns="0" rIns="0" bIns="0" rtlCol="0" anchor="t">
            <a:spAutoFit/>
          </a:bodyPr>
          <a:lstStyle/>
          <a:p>
            <a:pPr algn="ctr">
              <a:lnSpc>
                <a:spcPts val="3774"/>
              </a:lnSpc>
              <a:spcBef>
                <a:spcPct val="0"/>
              </a:spcBef>
            </a:pPr>
            <a:r>
              <a:rPr lang="en-US" sz="2695">
                <a:solidFill>
                  <a:srgbClr val="FFFFFF"/>
                </a:solidFill>
                <a:latin typeface="Poppins"/>
              </a:rPr>
              <a:t>Laptop pertama, Osborne 1, diperkenalkan pada tahun 1981 oleh Adam Osborne. Meskipun besar dan berat, ini menandai awal era komputasi portabel. Sejak itu, laptop telah berkembang menjadi lebih ringan, lebih tipis, dan lebih kuat. Penggunaan bahan seperti aluminium dan serat karbon, serta perkembangan dalam teknologi baterai dan layar, telah membuat laptop menjadi perangkat yang sangat portabel dan efisien.</a:t>
            </a:r>
          </a:p>
        </p:txBody>
      </p:sp>
      <p:sp>
        <p:nvSpPr>
          <p:cNvPr id="12" name="TextBox 12"/>
          <p:cNvSpPr txBox="1"/>
          <p:nvPr/>
        </p:nvSpPr>
        <p:spPr>
          <a:xfrm>
            <a:off x="17068800" y="9353550"/>
            <a:ext cx="738730" cy="427746"/>
          </a:xfrm>
          <a:prstGeom prst="rect">
            <a:avLst/>
          </a:prstGeom>
        </p:spPr>
        <p:txBody>
          <a:bodyPr wrap="square" lIns="0" tIns="0" rIns="0" bIns="0" rtlCol="0" anchor="t">
            <a:spAutoFit/>
          </a:bodyPr>
          <a:lstStyle/>
          <a:p>
            <a:pPr algn="ctr">
              <a:lnSpc>
                <a:spcPts val="3099"/>
              </a:lnSpc>
            </a:pPr>
            <a:r>
              <a:rPr lang="en-US" sz="3369" dirty="0">
                <a:solidFill>
                  <a:srgbClr val="FFFFFF"/>
                </a:solidFill>
                <a:latin typeface="TT Octosquares Bold"/>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123177" y="7909444"/>
            <a:ext cx="3208385" cy="3209988"/>
          </a:xfrm>
          <a:custGeom>
            <a:avLst/>
            <a:gdLst/>
            <a:ahLst/>
            <a:cxnLst/>
            <a:rect l="l" t="t" r="r" b="b"/>
            <a:pathLst>
              <a:path w="3208385" h="3209988">
                <a:moveTo>
                  <a:pt x="0" y="0"/>
                </a:moveTo>
                <a:lnTo>
                  <a:pt x="3208385" y="0"/>
                </a:lnTo>
                <a:lnTo>
                  <a:pt x="3208385" y="3209987"/>
                </a:lnTo>
                <a:lnTo>
                  <a:pt x="0" y="3209987"/>
                </a:lnTo>
                <a:lnTo>
                  <a:pt x="0" y="0"/>
                </a:lnTo>
                <a:close/>
              </a:path>
            </a:pathLst>
          </a:custGeom>
          <a:blipFill>
            <a:blip r:embed="rId2"/>
            <a:stretch>
              <a:fillRect/>
            </a:stretch>
          </a:blipFill>
        </p:spPr>
      </p:sp>
      <p:sp>
        <p:nvSpPr>
          <p:cNvPr id="3" name="Freeform 3"/>
          <p:cNvSpPr/>
          <p:nvPr/>
        </p:nvSpPr>
        <p:spPr>
          <a:xfrm>
            <a:off x="-419192" y="-427002"/>
            <a:ext cx="3208385" cy="3209988"/>
          </a:xfrm>
          <a:custGeom>
            <a:avLst/>
            <a:gdLst/>
            <a:ahLst/>
            <a:cxnLst/>
            <a:rect l="l" t="t" r="r" b="b"/>
            <a:pathLst>
              <a:path w="3208385" h="3209988">
                <a:moveTo>
                  <a:pt x="0" y="0"/>
                </a:moveTo>
                <a:lnTo>
                  <a:pt x="3208385" y="0"/>
                </a:lnTo>
                <a:lnTo>
                  <a:pt x="3208385" y="3209987"/>
                </a:lnTo>
                <a:lnTo>
                  <a:pt x="0" y="3209987"/>
                </a:lnTo>
                <a:lnTo>
                  <a:pt x="0" y="0"/>
                </a:lnTo>
                <a:close/>
              </a:path>
            </a:pathLst>
          </a:custGeom>
          <a:blipFill>
            <a:blip r:embed="rId2"/>
            <a:stretch>
              <a:fillRect/>
            </a:stretch>
          </a:blipFill>
        </p:spPr>
      </p:sp>
      <p:sp>
        <p:nvSpPr>
          <p:cNvPr id="4" name="Freeform 4"/>
          <p:cNvSpPr/>
          <p:nvPr/>
        </p:nvSpPr>
        <p:spPr>
          <a:xfrm>
            <a:off x="-683199" y="7909444"/>
            <a:ext cx="2986617" cy="2761376"/>
          </a:xfrm>
          <a:custGeom>
            <a:avLst/>
            <a:gdLst/>
            <a:ahLst/>
            <a:cxnLst/>
            <a:rect l="l" t="t" r="r" b="b"/>
            <a:pathLst>
              <a:path w="2986617" h="2761376">
                <a:moveTo>
                  <a:pt x="0" y="0"/>
                </a:moveTo>
                <a:lnTo>
                  <a:pt x="2986617" y="0"/>
                </a:lnTo>
                <a:lnTo>
                  <a:pt x="2986617" y="2761376"/>
                </a:lnTo>
                <a:lnTo>
                  <a:pt x="0" y="2761376"/>
                </a:lnTo>
                <a:lnTo>
                  <a:pt x="0" y="0"/>
                </a:lnTo>
                <a:close/>
              </a:path>
            </a:pathLst>
          </a:custGeom>
          <a:blipFill>
            <a:blip r:embed="rId3"/>
            <a:stretch>
              <a:fillRect/>
            </a:stretch>
          </a:blipFill>
        </p:spPr>
      </p:sp>
      <p:grpSp>
        <p:nvGrpSpPr>
          <p:cNvPr id="5" name="Group 5"/>
          <p:cNvGrpSpPr/>
          <p:nvPr/>
        </p:nvGrpSpPr>
        <p:grpSpPr>
          <a:xfrm>
            <a:off x="9949062" y="8223142"/>
            <a:ext cx="1066990" cy="106699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90D4D">
                    <a:alpha val="100000"/>
                  </a:srgbClr>
                </a:gs>
                <a:gs pos="100000">
                  <a:srgbClr val="2C81A4">
                    <a:alpha val="10000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327681" y="7909444"/>
            <a:ext cx="536655" cy="53665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90D4D">
                    <a:alpha val="100000"/>
                  </a:srgbClr>
                </a:gs>
                <a:gs pos="100000">
                  <a:srgbClr val="2C81A4">
                    <a:alpha val="10000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446916" y="1320866"/>
            <a:ext cx="15394168" cy="1196843"/>
          </a:xfrm>
          <a:prstGeom prst="rect">
            <a:avLst/>
          </a:prstGeom>
        </p:spPr>
        <p:txBody>
          <a:bodyPr lIns="0" tIns="0" rIns="0" bIns="0" rtlCol="0" anchor="t">
            <a:spAutoFit/>
          </a:bodyPr>
          <a:lstStyle/>
          <a:p>
            <a:pPr algn="ctr">
              <a:lnSpc>
                <a:spcPts val="4596"/>
              </a:lnSpc>
            </a:pPr>
            <a:r>
              <a:rPr lang="en-US" sz="4996">
                <a:solidFill>
                  <a:srgbClr val="FFFFFF"/>
                </a:solidFill>
                <a:latin typeface="TT Octosquares Bold"/>
              </a:rPr>
              <a:t>TANTANGAN DALAM PEGELOLAAN LAPTOP DAN SOLUSINYA</a:t>
            </a:r>
          </a:p>
        </p:txBody>
      </p:sp>
      <p:sp>
        <p:nvSpPr>
          <p:cNvPr id="12" name="TextBox 12"/>
          <p:cNvSpPr txBox="1"/>
          <p:nvPr/>
        </p:nvSpPr>
        <p:spPr>
          <a:xfrm>
            <a:off x="1028700" y="2999378"/>
            <a:ext cx="16230600" cy="6023479"/>
          </a:xfrm>
          <a:prstGeom prst="rect">
            <a:avLst/>
          </a:prstGeom>
        </p:spPr>
        <p:txBody>
          <a:bodyPr lIns="0" tIns="0" rIns="0" bIns="0" rtlCol="0" anchor="t">
            <a:spAutoFit/>
          </a:bodyPr>
          <a:lstStyle/>
          <a:p>
            <a:pPr algn="just">
              <a:lnSpc>
                <a:spcPts val="3447"/>
              </a:lnSpc>
            </a:pPr>
            <a:r>
              <a:rPr lang="en-US" sz="2897">
                <a:solidFill>
                  <a:srgbClr val="FFFFFF"/>
                </a:solidFill>
                <a:latin typeface="Poppins"/>
              </a:rPr>
              <a:t>1. Keamanan Data: Melindungi data sensitif dan informasi pribadi dari ancaman seperti malware, virus, dan serangan hacker. Solusi: Menggunakan perangkat lunak keamanan yang kuat, seperti antivirus dan firewall, dapat membantu melindungi laptop dari ancaman keamanan. </a:t>
            </a:r>
          </a:p>
          <a:p>
            <a:pPr algn="just">
              <a:lnSpc>
                <a:spcPts val="3447"/>
              </a:lnSpc>
            </a:pPr>
            <a:endParaRPr lang="en-US" sz="2897">
              <a:solidFill>
                <a:srgbClr val="FFFFFF"/>
              </a:solidFill>
              <a:latin typeface="Poppins"/>
            </a:endParaRPr>
          </a:p>
          <a:p>
            <a:pPr algn="just">
              <a:lnSpc>
                <a:spcPts val="3447"/>
              </a:lnSpc>
            </a:pPr>
            <a:r>
              <a:rPr lang="en-US" sz="2897">
                <a:solidFill>
                  <a:srgbClr val="FFFFFF"/>
                </a:solidFill>
                <a:latin typeface="Poppins"/>
              </a:rPr>
              <a:t>2. Pemantauan Kesehatan dan Kinerja: Menjaga kesehatan dan kinerja laptop, termasuk memantau suhu, penggunaan CPU, dan penyimpanan, dapat menjadi tantangan. Solusi: Menggunakan perangkat lunak pemantauan sistem dapat membantu dalam memantau kesehatan dan kinerja laptop secara teratur.</a:t>
            </a:r>
          </a:p>
          <a:p>
            <a:pPr algn="just">
              <a:lnSpc>
                <a:spcPts val="3447"/>
              </a:lnSpc>
            </a:pPr>
            <a:endParaRPr lang="en-US" sz="2897">
              <a:solidFill>
                <a:srgbClr val="FFFFFF"/>
              </a:solidFill>
              <a:latin typeface="Poppins"/>
            </a:endParaRPr>
          </a:p>
          <a:p>
            <a:pPr algn="just">
              <a:lnSpc>
                <a:spcPts val="3447"/>
              </a:lnSpc>
            </a:pPr>
            <a:r>
              <a:rPr lang="en-US" sz="2897">
                <a:solidFill>
                  <a:srgbClr val="FFFFFF"/>
                </a:solidFill>
                <a:latin typeface="Poppins"/>
              </a:rPr>
              <a:t>3. Pemulihan dan Cadangan Data: Kehilangan data karena kegagalan perangkat keras atau kesalahan pengguna dapat menjadi masalah besar. Solusi: Melakukan pencadangan data secara teratur ke penyimpanan eksternal atau awan adalah praktik terbaik untuk menghindari kehilangan data yang tidak diinginkan</a:t>
            </a:r>
          </a:p>
        </p:txBody>
      </p:sp>
      <p:sp>
        <p:nvSpPr>
          <p:cNvPr id="13" name="TextBox 13"/>
          <p:cNvSpPr txBox="1"/>
          <p:nvPr/>
        </p:nvSpPr>
        <p:spPr>
          <a:xfrm>
            <a:off x="17110021" y="9353550"/>
            <a:ext cx="810939" cy="417025"/>
          </a:xfrm>
          <a:prstGeom prst="rect">
            <a:avLst/>
          </a:prstGeom>
        </p:spPr>
        <p:txBody>
          <a:bodyPr lIns="0" tIns="0" rIns="0" bIns="0" rtlCol="0" anchor="t">
            <a:spAutoFit/>
          </a:bodyPr>
          <a:lstStyle/>
          <a:p>
            <a:pPr algn="ctr">
              <a:lnSpc>
                <a:spcPts val="3099"/>
              </a:lnSpc>
            </a:pPr>
            <a:r>
              <a:rPr lang="en-US" sz="3369">
                <a:solidFill>
                  <a:srgbClr val="FFFFFF"/>
                </a:solidFill>
                <a:latin typeface="TT Octosquares Bold"/>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217265">
            <a:off x="-831839" y="8682006"/>
            <a:ext cx="3208385" cy="3209988"/>
          </a:xfrm>
          <a:custGeom>
            <a:avLst/>
            <a:gdLst/>
            <a:ahLst/>
            <a:cxnLst/>
            <a:rect l="l" t="t" r="r" b="b"/>
            <a:pathLst>
              <a:path w="3208385" h="3209988">
                <a:moveTo>
                  <a:pt x="0" y="0"/>
                </a:moveTo>
                <a:lnTo>
                  <a:pt x="3208385" y="0"/>
                </a:lnTo>
                <a:lnTo>
                  <a:pt x="3208385" y="3209988"/>
                </a:lnTo>
                <a:lnTo>
                  <a:pt x="0" y="3209988"/>
                </a:lnTo>
                <a:lnTo>
                  <a:pt x="0" y="0"/>
                </a:lnTo>
                <a:close/>
              </a:path>
            </a:pathLst>
          </a:custGeom>
          <a:blipFill>
            <a:blip r:embed="rId2"/>
            <a:stretch>
              <a:fillRect/>
            </a:stretch>
          </a:blipFill>
        </p:spPr>
      </p:sp>
      <p:sp>
        <p:nvSpPr>
          <p:cNvPr id="3" name="Freeform 3"/>
          <p:cNvSpPr/>
          <p:nvPr/>
        </p:nvSpPr>
        <p:spPr>
          <a:xfrm>
            <a:off x="-520699" y="-238603"/>
            <a:ext cx="3098797" cy="3087177"/>
          </a:xfrm>
          <a:custGeom>
            <a:avLst/>
            <a:gdLst/>
            <a:ahLst/>
            <a:cxnLst/>
            <a:rect l="l" t="t" r="r" b="b"/>
            <a:pathLst>
              <a:path w="3098797" h="3087177">
                <a:moveTo>
                  <a:pt x="0" y="0"/>
                </a:moveTo>
                <a:lnTo>
                  <a:pt x="3098798" y="0"/>
                </a:lnTo>
                <a:lnTo>
                  <a:pt x="3098798" y="3087177"/>
                </a:lnTo>
                <a:lnTo>
                  <a:pt x="0" y="3087177"/>
                </a:lnTo>
                <a:lnTo>
                  <a:pt x="0" y="0"/>
                </a:lnTo>
                <a:close/>
              </a:path>
            </a:pathLst>
          </a:custGeom>
          <a:blipFill>
            <a:blip r:embed="rId3"/>
            <a:stretch>
              <a:fillRect/>
            </a:stretch>
          </a:blipFill>
        </p:spPr>
      </p:sp>
      <p:sp>
        <p:nvSpPr>
          <p:cNvPr id="4" name="Freeform 4"/>
          <p:cNvSpPr/>
          <p:nvPr/>
        </p:nvSpPr>
        <p:spPr>
          <a:xfrm>
            <a:off x="16123177" y="7909444"/>
            <a:ext cx="3208385" cy="3209988"/>
          </a:xfrm>
          <a:custGeom>
            <a:avLst/>
            <a:gdLst/>
            <a:ahLst/>
            <a:cxnLst/>
            <a:rect l="l" t="t" r="r" b="b"/>
            <a:pathLst>
              <a:path w="3208385" h="3209988">
                <a:moveTo>
                  <a:pt x="0" y="0"/>
                </a:moveTo>
                <a:lnTo>
                  <a:pt x="3208385" y="0"/>
                </a:lnTo>
                <a:lnTo>
                  <a:pt x="3208385" y="3209987"/>
                </a:lnTo>
                <a:lnTo>
                  <a:pt x="0" y="3209987"/>
                </a:lnTo>
                <a:lnTo>
                  <a:pt x="0" y="0"/>
                </a:lnTo>
                <a:close/>
              </a:path>
            </a:pathLst>
          </a:custGeom>
          <a:blipFill>
            <a:blip r:embed="rId2"/>
            <a:stretch>
              <a:fillRect/>
            </a:stretch>
          </a:blipFill>
        </p:spPr>
      </p:sp>
      <p:sp>
        <p:nvSpPr>
          <p:cNvPr id="5" name="Freeform 5"/>
          <p:cNvSpPr/>
          <p:nvPr/>
        </p:nvSpPr>
        <p:spPr>
          <a:xfrm>
            <a:off x="14026391" y="510325"/>
            <a:ext cx="1617859" cy="1626732"/>
          </a:xfrm>
          <a:custGeom>
            <a:avLst/>
            <a:gdLst/>
            <a:ahLst/>
            <a:cxnLst/>
            <a:rect l="l" t="t" r="r" b="b"/>
            <a:pathLst>
              <a:path w="1617859" h="1626732">
                <a:moveTo>
                  <a:pt x="0" y="0"/>
                </a:moveTo>
                <a:lnTo>
                  <a:pt x="1617859" y="0"/>
                </a:lnTo>
                <a:lnTo>
                  <a:pt x="1617859" y="1626732"/>
                </a:lnTo>
                <a:lnTo>
                  <a:pt x="0" y="16267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314248" y="510325"/>
            <a:ext cx="1617859" cy="1626732"/>
          </a:xfrm>
          <a:custGeom>
            <a:avLst/>
            <a:gdLst/>
            <a:ahLst/>
            <a:cxnLst/>
            <a:rect l="l" t="t" r="r" b="b"/>
            <a:pathLst>
              <a:path w="1617859" h="1626732">
                <a:moveTo>
                  <a:pt x="0" y="0"/>
                </a:moveTo>
                <a:lnTo>
                  <a:pt x="1617859" y="0"/>
                </a:lnTo>
                <a:lnTo>
                  <a:pt x="1617859" y="1626732"/>
                </a:lnTo>
                <a:lnTo>
                  <a:pt x="0" y="16267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607587" y="902590"/>
            <a:ext cx="16119783" cy="8611847"/>
            <a:chOff x="0" y="0"/>
            <a:chExt cx="4245540" cy="2268141"/>
          </a:xfrm>
        </p:grpSpPr>
        <p:sp>
          <p:nvSpPr>
            <p:cNvPr id="8" name="Freeform 8"/>
            <p:cNvSpPr/>
            <p:nvPr/>
          </p:nvSpPr>
          <p:spPr>
            <a:xfrm>
              <a:off x="0" y="0"/>
              <a:ext cx="4245540" cy="2268141"/>
            </a:xfrm>
            <a:custGeom>
              <a:avLst/>
              <a:gdLst/>
              <a:ahLst/>
              <a:cxnLst/>
              <a:rect l="l" t="t" r="r" b="b"/>
              <a:pathLst>
                <a:path w="4245540" h="2268141">
                  <a:moveTo>
                    <a:pt x="4166121" y="0"/>
                  </a:moveTo>
                  <a:lnTo>
                    <a:pt x="79418" y="0"/>
                  </a:lnTo>
                  <a:cubicBezTo>
                    <a:pt x="79418" y="43699"/>
                    <a:pt x="44079" y="79418"/>
                    <a:pt x="0" y="79418"/>
                  </a:cubicBezTo>
                  <a:lnTo>
                    <a:pt x="0" y="2188723"/>
                  </a:lnTo>
                  <a:cubicBezTo>
                    <a:pt x="43699" y="2188723"/>
                    <a:pt x="79418" y="2224062"/>
                    <a:pt x="79418" y="2268141"/>
                  </a:cubicBezTo>
                  <a:lnTo>
                    <a:pt x="4166121" y="2268141"/>
                  </a:lnTo>
                  <a:cubicBezTo>
                    <a:pt x="4166121" y="2224442"/>
                    <a:pt x="4201460" y="2188723"/>
                    <a:pt x="4245540" y="2188723"/>
                  </a:cubicBezTo>
                  <a:lnTo>
                    <a:pt x="4245540" y="79418"/>
                  </a:lnTo>
                  <a:cubicBezTo>
                    <a:pt x="4201840" y="79418"/>
                    <a:pt x="4166121" y="44079"/>
                    <a:pt x="4166121" y="0"/>
                  </a:cubicBezTo>
                  <a:close/>
                </a:path>
              </a:pathLst>
            </a:custGeom>
            <a:solidFill>
              <a:srgbClr val="000000">
                <a:alpha val="0"/>
              </a:srgbClr>
            </a:solidFill>
            <a:ln w="19050" cap="sq">
              <a:solidFill>
                <a:srgbClr val="FFCFD2"/>
              </a:solidFill>
              <a:prstDash val="solid"/>
              <a:miter/>
            </a:ln>
          </p:spPr>
        </p:sp>
        <p:sp>
          <p:nvSpPr>
            <p:cNvPr id="9" name="TextBox 9"/>
            <p:cNvSpPr txBox="1"/>
            <p:nvPr/>
          </p:nvSpPr>
          <p:spPr>
            <a:xfrm>
              <a:off x="38100" y="0"/>
              <a:ext cx="4169340" cy="2230041"/>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737847" y="1538571"/>
            <a:ext cx="15859262" cy="2477131"/>
          </a:xfrm>
          <a:prstGeom prst="rect">
            <a:avLst/>
          </a:prstGeom>
        </p:spPr>
        <p:txBody>
          <a:bodyPr lIns="0" tIns="0" rIns="0" bIns="0" rtlCol="0" anchor="t">
            <a:spAutoFit/>
          </a:bodyPr>
          <a:lstStyle/>
          <a:p>
            <a:pPr algn="ctr">
              <a:lnSpc>
                <a:spcPts val="9940"/>
              </a:lnSpc>
              <a:spcBef>
                <a:spcPct val="0"/>
              </a:spcBef>
            </a:pPr>
            <a:r>
              <a:rPr lang="en-US" sz="7100">
                <a:solidFill>
                  <a:srgbClr val="FFFFFF"/>
                </a:solidFill>
                <a:latin typeface="TT Octosquares Bold"/>
              </a:rPr>
              <a:t>PERKEMBANGAN TEKNOLOGI MOBILE DEVICE</a:t>
            </a:r>
          </a:p>
        </p:txBody>
      </p:sp>
      <p:sp>
        <p:nvSpPr>
          <p:cNvPr id="11" name="TextBox 11"/>
          <p:cNvSpPr txBox="1"/>
          <p:nvPr/>
        </p:nvSpPr>
        <p:spPr>
          <a:xfrm>
            <a:off x="2947823" y="4309767"/>
            <a:ext cx="13439311" cy="3817727"/>
          </a:xfrm>
          <a:prstGeom prst="rect">
            <a:avLst/>
          </a:prstGeom>
        </p:spPr>
        <p:txBody>
          <a:bodyPr lIns="0" tIns="0" rIns="0" bIns="0" rtlCol="0" anchor="t">
            <a:spAutoFit/>
          </a:bodyPr>
          <a:lstStyle/>
          <a:p>
            <a:pPr algn="ctr">
              <a:lnSpc>
                <a:spcPts val="3774"/>
              </a:lnSpc>
              <a:spcBef>
                <a:spcPct val="0"/>
              </a:spcBef>
            </a:pPr>
            <a:r>
              <a:rPr lang="en-US" sz="2695">
                <a:solidFill>
                  <a:srgbClr val="FFFFFF"/>
                </a:solidFill>
                <a:latin typeface="Poppins"/>
              </a:rPr>
              <a:t>Perangkat mobile pertama yang populer adalah telepon genggam, yang mulai digunakan secara luas pada 1980-an. Namun, perkembangan besar terjadi dengan diperkenalkannya smartphone pada awal 2000-an. Smartphone modern dilengkapi dengan berbagai fitur seperti kamera berkualitas tinggi, konektivitas internet yang cepat, dan aplikasi yang beragam. Sistem operasi mobile seperti iOS dan Android telah membuat perangkat ini menjadi alat multifungsi yang tidak hanya untuk komunikasi, tetapi juga untuk hiburan, produktivitas, dan navigasi.</a:t>
            </a:r>
          </a:p>
        </p:txBody>
      </p:sp>
      <p:sp>
        <p:nvSpPr>
          <p:cNvPr id="12" name="TextBox 12"/>
          <p:cNvSpPr txBox="1"/>
          <p:nvPr/>
        </p:nvSpPr>
        <p:spPr>
          <a:xfrm>
            <a:off x="17191639" y="9383331"/>
            <a:ext cx="810939" cy="417025"/>
          </a:xfrm>
          <a:prstGeom prst="rect">
            <a:avLst/>
          </a:prstGeom>
        </p:spPr>
        <p:txBody>
          <a:bodyPr lIns="0" tIns="0" rIns="0" bIns="0" rtlCol="0" anchor="t">
            <a:spAutoFit/>
          </a:bodyPr>
          <a:lstStyle/>
          <a:p>
            <a:pPr algn="ctr">
              <a:lnSpc>
                <a:spcPts val="3099"/>
              </a:lnSpc>
            </a:pPr>
            <a:r>
              <a:rPr lang="en-US" sz="3369" dirty="0">
                <a:solidFill>
                  <a:srgbClr val="FFFFFF"/>
                </a:solidFill>
                <a:latin typeface="TT Octosquares Bold"/>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303418" y="2830610"/>
            <a:ext cx="14449590" cy="1492356"/>
          </a:xfrm>
          <a:custGeom>
            <a:avLst/>
            <a:gdLst/>
            <a:ahLst/>
            <a:cxnLst/>
            <a:rect l="l" t="t" r="r" b="b"/>
            <a:pathLst>
              <a:path w="14449590" h="1492356">
                <a:moveTo>
                  <a:pt x="0" y="0"/>
                </a:moveTo>
                <a:lnTo>
                  <a:pt x="14449589" y="0"/>
                </a:lnTo>
                <a:lnTo>
                  <a:pt x="14449589" y="1492356"/>
                </a:lnTo>
                <a:lnTo>
                  <a:pt x="0" y="1492356"/>
                </a:lnTo>
                <a:lnTo>
                  <a:pt x="0" y="0"/>
                </a:lnTo>
                <a:close/>
              </a:path>
            </a:pathLst>
          </a:custGeom>
          <a:blipFill>
            <a:blip r:embed="rId2"/>
            <a:stretch>
              <a:fillRect t="-29097" b="-53657"/>
            </a:stretch>
          </a:blipFill>
        </p:spPr>
      </p:sp>
      <p:sp>
        <p:nvSpPr>
          <p:cNvPr id="3" name="Freeform 3"/>
          <p:cNvSpPr/>
          <p:nvPr/>
        </p:nvSpPr>
        <p:spPr>
          <a:xfrm>
            <a:off x="16123177" y="7909444"/>
            <a:ext cx="3208385" cy="3209988"/>
          </a:xfrm>
          <a:custGeom>
            <a:avLst/>
            <a:gdLst/>
            <a:ahLst/>
            <a:cxnLst/>
            <a:rect l="l" t="t" r="r" b="b"/>
            <a:pathLst>
              <a:path w="3208385" h="3209988">
                <a:moveTo>
                  <a:pt x="0" y="0"/>
                </a:moveTo>
                <a:lnTo>
                  <a:pt x="3208385" y="0"/>
                </a:lnTo>
                <a:lnTo>
                  <a:pt x="3208385" y="3209987"/>
                </a:lnTo>
                <a:lnTo>
                  <a:pt x="0" y="3209987"/>
                </a:lnTo>
                <a:lnTo>
                  <a:pt x="0" y="0"/>
                </a:lnTo>
                <a:close/>
              </a:path>
            </a:pathLst>
          </a:custGeom>
          <a:blipFill>
            <a:blip r:embed="rId3"/>
            <a:stretch>
              <a:fillRect/>
            </a:stretch>
          </a:blipFill>
        </p:spPr>
      </p:sp>
      <p:sp>
        <p:nvSpPr>
          <p:cNvPr id="4" name="Freeform 4"/>
          <p:cNvSpPr/>
          <p:nvPr/>
        </p:nvSpPr>
        <p:spPr>
          <a:xfrm>
            <a:off x="-419192" y="-427002"/>
            <a:ext cx="3208385" cy="3209988"/>
          </a:xfrm>
          <a:custGeom>
            <a:avLst/>
            <a:gdLst/>
            <a:ahLst/>
            <a:cxnLst/>
            <a:rect l="l" t="t" r="r" b="b"/>
            <a:pathLst>
              <a:path w="3208385" h="3209988">
                <a:moveTo>
                  <a:pt x="0" y="0"/>
                </a:moveTo>
                <a:lnTo>
                  <a:pt x="3208385" y="0"/>
                </a:lnTo>
                <a:lnTo>
                  <a:pt x="3208385" y="3209987"/>
                </a:lnTo>
                <a:lnTo>
                  <a:pt x="0" y="3209987"/>
                </a:lnTo>
                <a:lnTo>
                  <a:pt x="0" y="0"/>
                </a:lnTo>
                <a:close/>
              </a:path>
            </a:pathLst>
          </a:custGeom>
          <a:blipFill>
            <a:blip r:embed="rId3"/>
            <a:stretch>
              <a:fillRect/>
            </a:stretch>
          </a:blipFill>
        </p:spPr>
      </p:sp>
      <p:sp>
        <p:nvSpPr>
          <p:cNvPr id="5" name="Freeform 5"/>
          <p:cNvSpPr/>
          <p:nvPr/>
        </p:nvSpPr>
        <p:spPr>
          <a:xfrm>
            <a:off x="-683199" y="7909444"/>
            <a:ext cx="2986617" cy="2761376"/>
          </a:xfrm>
          <a:custGeom>
            <a:avLst/>
            <a:gdLst/>
            <a:ahLst/>
            <a:cxnLst/>
            <a:rect l="l" t="t" r="r" b="b"/>
            <a:pathLst>
              <a:path w="2986617" h="2761376">
                <a:moveTo>
                  <a:pt x="0" y="0"/>
                </a:moveTo>
                <a:lnTo>
                  <a:pt x="2986617" y="0"/>
                </a:lnTo>
                <a:lnTo>
                  <a:pt x="2986617" y="2761376"/>
                </a:lnTo>
                <a:lnTo>
                  <a:pt x="0" y="2761376"/>
                </a:lnTo>
                <a:lnTo>
                  <a:pt x="0" y="0"/>
                </a:lnTo>
                <a:close/>
              </a:path>
            </a:pathLst>
          </a:custGeom>
          <a:blipFill>
            <a:blip r:embed="rId4"/>
            <a:stretch>
              <a:fillRect/>
            </a:stretch>
          </a:blipFill>
        </p:spPr>
      </p:sp>
      <p:sp>
        <p:nvSpPr>
          <p:cNvPr id="6" name="TextBox 6"/>
          <p:cNvSpPr txBox="1"/>
          <p:nvPr/>
        </p:nvSpPr>
        <p:spPr>
          <a:xfrm>
            <a:off x="1946232" y="1349441"/>
            <a:ext cx="15313068" cy="737500"/>
          </a:xfrm>
          <a:prstGeom prst="rect">
            <a:avLst/>
          </a:prstGeom>
        </p:spPr>
        <p:txBody>
          <a:bodyPr lIns="0" tIns="0" rIns="0" bIns="0" rtlCol="0" anchor="t">
            <a:spAutoFit/>
          </a:bodyPr>
          <a:lstStyle/>
          <a:p>
            <a:pPr algn="ctr">
              <a:lnSpc>
                <a:spcPts val="5526"/>
              </a:lnSpc>
            </a:pPr>
            <a:r>
              <a:rPr lang="en-US" sz="6007">
                <a:solidFill>
                  <a:srgbClr val="FFFFFF"/>
                </a:solidFill>
                <a:latin typeface="TT Octosquares Bold"/>
              </a:rPr>
              <a:t>RAGAM JENIS DEVICE MOBILE</a:t>
            </a:r>
          </a:p>
        </p:txBody>
      </p:sp>
      <p:sp>
        <p:nvSpPr>
          <p:cNvPr id="7" name="TextBox 7"/>
          <p:cNvSpPr txBox="1"/>
          <p:nvPr/>
        </p:nvSpPr>
        <p:spPr>
          <a:xfrm>
            <a:off x="17217879" y="9353550"/>
            <a:ext cx="689121" cy="438150"/>
          </a:xfrm>
          <a:prstGeom prst="rect">
            <a:avLst/>
          </a:prstGeom>
        </p:spPr>
        <p:txBody>
          <a:bodyPr wrap="square" lIns="0" tIns="0" rIns="0" bIns="0" rtlCol="0" anchor="t">
            <a:spAutoFit/>
          </a:bodyPr>
          <a:lstStyle/>
          <a:p>
            <a:pPr algn="ctr">
              <a:lnSpc>
                <a:spcPts val="3099"/>
              </a:lnSpc>
            </a:pPr>
            <a:r>
              <a:rPr lang="en-US" sz="3369" dirty="0">
                <a:solidFill>
                  <a:srgbClr val="FFFFFF"/>
                </a:solidFill>
                <a:latin typeface="TT Octosquares Bold"/>
              </a:rPr>
              <a:t>18</a:t>
            </a:r>
          </a:p>
        </p:txBody>
      </p:sp>
      <p:sp>
        <p:nvSpPr>
          <p:cNvPr id="8" name="Freeform 8"/>
          <p:cNvSpPr/>
          <p:nvPr/>
        </p:nvSpPr>
        <p:spPr>
          <a:xfrm>
            <a:off x="2303418" y="4561091"/>
            <a:ext cx="14449590" cy="1515151"/>
          </a:xfrm>
          <a:custGeom>
            <a:avLst/>
            <a:gdLst/>
            <a:ahLst/>
            <a:cxnLst/>
            <a:rect l="l" t="t" r="r" b="b"/>
            <a:pathLst>
              <a:path w="14449590" h="1515151">
                <a:moveTo>
                  <a:pt x="0" y="0"/>
                </a:moveTo>
                <a:lnTo>
                  <a:pt x="14449589" y="0"/>
                </a:lnTo>
                <a:lnTo>
                  <a:pt x="14449589" y="1515151"/>
                </a:lnTo>
                <a:lnTo>
                  <a:pt x="0" y="1515151"/>
                </a:lnTo>
                <a:lnTo>
                  <a:pt x="0" y="0"/>
                </a:lnTo>
                <a:close/>
              </a:path>
            </a:pathLst>
          </a:custGeom>
          <a:blipFill>
            <a:blip r:embed="rId2"/>
            <a:stretch>
              <a:fillRect t="-24259" b="-55746"/>
            </a:stretch>
          </a:blipFill>
        </p:spPr>
      </p:sp>
      <p:sp>
        <p:nvSpPr>
          <p:cNvPr id="9" name="Freeform 9"/>
          <p:cNvSpPr/>
          <p:nvPr/>
        </p:nvSpPr>
        <p:spPr>
          <a:xfrm>
            <a:off x="2303418" y="6361992"/>
            <a:ext cx="14449590" cy="1499827"/>
          </a:xfrm>
          <a:custGeom>
            <a:avLst/>
            <a:gdLst/>
            <a:ahLst/>
            <a:cxnLst/>
            <a:rect l="l" t="t" r="r" b="b"/>
            <a:pathLst>
              <a:path w="14449590" h="1499827">
                <a:moveTo>
                  <a:pt x="0" y="0"/>
                </a:moveTo>
                <a:lnTo>
                  <a:pt x="14449589" y="0"/>
                </a:lnTo>
                <a:lnTo>
                  <a:pt x="14449589" y="1499827"/>
                </a:lnTo>
                <a:lnTo>
                  <a:pt x="0" y="1499827"/>
                </a:lnTo>
                <a:lnTo>
                  <a:pt x="0" y="0"/>
                </a:lnTo>
                <a:close/>
              </a:path>
            </a:pathLst>
          </a:custGeom>
          <a:blipFill>
            <a:blip r:embed="rId2"/>
            <a:stretch>
              <a:fillRect t="-28952" b="-52892"/>
            </a:stretch>
          </a:blipFill>
        </p:spPr>
      </p:sp>
      <p:sp>
        <p:nvSpPr>
          <p:cNvPr id="10" name="TextBox 10"/>
          <p:cNvSpPr txBox="1"/>
          <p:nvPr/>
        </p:nvSpPr>
        <p:spPr>
          <a:xfrm>
            <a:off x="2981958" y="2990910"/>
            <a:ext cx="12777996" cy="1232143"/>
          </a:xfrm>
          <a:prstGeom prst="rect">
            <a:avLst/>
          </a:prstGeom>
        </p:spPr>
        <p:txBody>
          <a:bodyPr lIns="0" tIns="0" rIns="0" bIns="0" rtlCol="0" anchor="t">
            <a:spAutoFit/>
          </a:bodyPr>
          <a:lstStyle/>
          <a:p>
            <a:pPr algn="l">
              <a:lnSpc>
                <a:spcPts val="3202"/>
              </a:lnSpc>
            </a:pPr>
            <a:r>
              <a:rPr lang="en-US" sz="2691">
                <a:solidFill>
                  <a:srgbClr val="FFFFFF"/>
                </a:solidFill>
                <a:latin typeface="Poppins Bold"/>
              </a:rPr>
              <a:t>Smartphone </a:t>
            </a:r>
            <a:r>
              <a:rPr lang="en-US" sz="2691">
                <a:solidFill>
                  <a:srgbClr val="FFFFFF"/>
                </a:solidFill>
                <a:latin typeface="Poppins"/>
              </a:rPr>
              <a:t>: Smartphone: Ini adalah perangkat mobile yang paling umum digunakan saat ini. Mereka menyatukan fungsi telepon, komputer, kamera, dan banyak lagi dalam satu perangkat kecil.</a:t>
            </a:r>
          </a:p>
        </p:txBody>
      </p:sp>
      <p:sp>
        <p:nvSpPr>
          <p:cNvPr id="11" name="TextBox 11"/>
          <p:cNvSpPr txBox="1"/>
          <p:nvPr/>
        </p:nvSpPr>
        <p:spPr>
          <a:xfrm>
            <a:off x="2981958" y="4688307"/>
            <a:ext cx="13957184" cy="1232143"/>
          </a:xfrm>
          <a:prstGeom prst="rect">
            <a:avLst/>
          </a:prstGeom>
        </p:spPr>
        <p:txBody>
          <a:bodyPr lIns="0" tIns="0" rIns="0" bIns="0" rtlCol="0" anchor="t">
            <a:spAutoFit/>
          </a:bodyPr>
          <a:lstStyle/>
          <a:p>
            <a:pPr algn="l">
              <a:lnSpc>
                <a:spcPts val="3202"/>
              </a:lnSpc>
            </a:pPr>
            <a:r>
              <a:rPr lang="en-US" sz="2691">
                <a:solidFill>
                  <a:srgbClr val="FFFFFF"/>
                </a:solidFill>
                <a:latin typeface="Poppins Bold"/>
              </a:rPr>
              <a:t>Tablet : </a:t>
            </a:r>
            <a:r>
              <a:rPr lang="en-US" sz="2691">
                <a:solidFill>
                  <a:srgbClr val="FFFFFF"/>
                </a:solidFill>
                <a:latin typeface="Poppins"/>
              </a:rPr>
              <a:t>perangkat mobile yang lebih besar dari smartphone, tetapi lebih kecil dari laptop. Mereka memiliki layar sentuh yang besar dan sering digunakan untuk konsumsi konten multimedia</a:t>
            </a:r>
          </a:p>
        </p:txBody>
      </p:sp>
      <p:sp>
        <p:nvSpPr>
          <p:cNvPr id="12" name="TextBox 12"/>
          <p:cNvSpPr txBox="1"/>
          <p:nvPr/>
        </p:nvSpPr>
        <p:spPr>
          <a:xfrm>
            <a:off x="2981958" y="6438192"/>
            <a:ext cx="13494490" cy="1232143"/>
          </a:xfrm>
          <a:prstGeom prst="rect">
            <a:avLst/>
          </a:prstGeom>
        </p:spPr>
        <p:txBody>
          <a:bodyPr lIns="0" tIns="0" rIns="0" bIns="0" rtlCol="0" anchor="t">
            <a:spAutoFit/>
          </a:bodyPr>
          <a:lstStyle/>
          <a:p>
            <a:pPr algn="l">
              <a:lnSpc>
                <a:spcPts val="3202"/>
              </a:lnSpc>
            </a:pPr>
            <a:r>
              <a:rPr lang="en-US" sz="2691">
                <a:solidFill>
                  <a:srgbClr val="FFFFFF"/>
                </a:solidFill>
                <a:latin typeface="Poppins Bold"/>
              </a:rPr>
              <a:t>Smartwatch</a:t>
            </a:r>
            <a:r>
              <a:rPr lang="en-US" sz="2691">
                <a:solidFill>
                  <a:srgbClr val="FFFFFF"/>
                </a:solidFill>
                <a:latin typeface="Poppins"/>
              </a:rPr>
              <a:t> : perangkat kecil yang dipakai di pergelangan tangan yang dapat menyediakan berbagai fungsi, termasuk pemberitahuan, pelacakan kebugaran, dan bahkan akses ke aplikasi tertentu. DLL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89226" y="-1077295"/>
            <a:ext cx="12441590" cy="12441590"/>
          </a:xfrm>
          <a:custGeom>
            <a:avLst/>
            <a:gdLst/>
            <a:ahLst/>
            <a:cxnLst/>
            <a:rect l="l" t="t" r="r" b="b"/>
            <a:pathLst>
              <a:path w="12441590" h="12441590">
                <a:moveTo>
                  <a:pt x="0" y="0"/>
                </a:moveTo>
                <a:lnTo>
                  <a:pt x="12441589" y="0"/>
                </a:lnTo>
                <a:lnTo>
                  <a:pt x="12441589" y="12441590"/>
                </a:lnTo>
                <a:lnTo>
                  <a:pt x="0" y="12441590"/>
                </a:lnTo>
                <a:lnTo>
                  <a:pt x="0" y="0"/>
                </a:lnTo>
                <a:close/>
              </a:path>
            </a:pathLst>
          </a:custGeom>
          <a:blipFill>
            <a:blip r:embed="rId2">
              <a:alphaModFix amt="44999"/>
            </a:blip>
            <a:stretch>
              <a:fillRect/>
            </a:stretch>
          </a:blipFill>
        </p:spPr>
      </p:sp>
      <p:sp>
        <p:nvSpPr>
          <p:cNvPr id="3" name="Freeform 3"/>
          <p:cNvSpPr/>
          <p:nvPr/>
        </p:nvSpPr>
        <p:spPr>
          <a:xfrm>
            <a:off x="12616352" y="8226987"/>
            <a:ext cx="3098797" cy="3087177"/>
          </a:xfrm>
          <a:custGeom>
            <a:avLst/>
            <a:gdLst/>
            <a:ahLst/>
            <a:cxnLst/>
            <a:rect l="l" t="t" r="r" b="b"/>
            <a:pathLst>
              <a:path w="3098797" h="3087177">
                <a:moveTo>
                  <a:pt x="0" y="0"/>
                </a:moveTo>
                <a:lnTo>
                  <a:pt x="3098798" y="0"/>
                </a:lnTo>
                <a:lnTo>
                  <a:pt x="3098798" y="3087176"/>
                </a:lnTo>
                <a:lnTo>
                  <a:pt x="0" y="3087176"/>
                </a:lnTo>
                <a:lnTo>
                  <a:pt x="0" y="0"/>
                </a:lnTo>
                <a:close/>
              </a:path>
            </a:pathLst>
          </a:custGeom>
          <a:blipFill>
            <a:blip r:embed="rId3"/>
            <a:stretch>
              <a:fillRect/>
            </a:stretch>
          </a:blipFill>
        </p:spPr>
      </p:sp>
      <p:sp>
        <p:nvSpPr>
          <p:cNvPr id="4" name="TextBox 4"/>
          <p:cNvSpPr txBox="1"/>
          <p:nvPr/>
        </p:nvSpPr>
        <p:spPr>
          <a:xfrm>
            <a:off x="1849609" y="2423507"/>
            <a:ext cx="13206990" cy="2095101"/>
          </a:xfrm>
          <a:prstGeom prst="rect">
            <a:avLst/>
          </a:prstGeom>
        </p:spPr>
        <p:txBody>
          <a:bodyPr lIns="0" tIns="0" rIns="0" bIns="0" rtlCol="0" anchor="t">
            <a:spAutoFit/>
          </a:bodyPr>
          <a:lstStyle/>
          <a:p>
            <a:pPr algn="ctr">
              <a:lnSpc>
                <a:spcPts val="8421"/>
              </a:lnSpc>
              <a:spcBef>
                <a:spcPct val="0"/>
              </a:spcBef>
            </a:pPr>
            <a:r>
              <a:rPr lang="en-US" sz="6015">
                <a:solidFill>
                  <a:srgbClr val="FFFFFF"/>
                </a:solidFill>
                <a:latin typeface="TT Octosquares Bold"/>
              </a:rPr>
              <a:t>PERKEMBANGAN SISTEM OPERASI</a:t>
            </a:r>
          </a:p>
        </p:txBody>
      </p:sp>
      <p:sp>
        <p:nvSpPr>
          <p:cNvPr id="5" name="Freeform 5"/>
          <p:cNvSpPr/>
          <p:nvPr/>
        </p:nvSpPr>
        <p:spPr>
          <a:xfrm>
            <a:off x="-520699" y="-238603"/>
            <a:ext cx="3098797" cy="3087177"/>
          </a:xfrm>
          <a:custGeom>
            <a:avLst/>
            <a:gdLst/>
            <a:ahLst/>
            <a:cxnLst/>
            <a:rect l="l" t="t" r="r" b="b"/>
            <a:pathLst>
              <a:path w="3098797" h="3087177">
                <a:moveTo>
                  <a:pt x="0" y="0"/>
                </a:moveTo>
                <a:lnTo>
                  <a:pt x="3098798" y="0"/>
                </a:lnTo>
                <a:lnTo>
                  <a:pt x="3098798" y="3087177"/>
                </a:lnTo>
                <a:lnTo>
                  <a:pt x="0" y="3087177"/>
                </a:lnTo>
                <a:lnTo>
                  <a:pt x="0" y="0"/>
                </a:lnTo>
                <a:close/>
              </a:path>
            </a:pathLst>
          </a:custGeom>
          <a:blipFill>
            <a:blip r:embed="rId3"/>
            <a:stretch>
              <a:fillRect/>
            </a:stretch>
          </a:blipFill>
        </p:spPr>
      </p:sp>
      <p:sp>
        <p:nvSpPr>
          <p:cNvPr id="6" name="TextBox 6"/>
          <p:cNvSpPr txBox="1"/>
          <p:nvPr/>
        </p:nvSpPr>
        <p:spPr>
          <a:xfrm>
            <a:off x="1467281" y="4852763"/>
            <a:ext cx="15353439" cy="2944818"/>
          </a:xfrm>
          <a:prstGeom prst="rect">
            <a:avLst/>
          </a:prstGeom>
        </p:spPr>
        <p:txBody>
          <a:bodyPr lIns="0" tIns="0" rIns="0" bIns="0" rtlCol="0" anchor="t">
            <a:spAutoFit/>
          </a:bodyPr>
          <a:lstStyle/>
          <a:p>
            <a:pPr algn="ctr">
              <a:lnSpc>
                <a:spcPts val="4641"/>
              </a:lnSpc>
              <a:spcBef>
                <a:spcPct val="0"/>
              </a:spcBef>
            </a:pPr>
            <a:r>
              <a:rPr lang="en-US" sz="3315">
                <a:solidFill>
                  <a:srgbClr val="FFFFFF"/>
                </a:solidFill>
                <a:latin typeface="Poppins"/>
              </a:rPr>
              <a:t>Perkembangan sistem operasi tidak hanya terbatas pada PC, tetapi juga pada perangkat lain seperti smart TV (Android TV, Tizen), perangkat rumah pintar, konsol game (Nintendo Switch OS), dan kendaraan pintar. Fokus utama OS modern adalah konektivitas dan interoperabilitas antar perangkat.</a:t>
            </a:r>
          </a:p>
        </p:txBody>
      </p:sp>
      <p:sp>
        <p:nvSpPr>
          <p:cNvPr id="7" name="TextBox 7"/>
          <p:cNvSpPr txBox="1"/>
          <p:nvPr/>
        </p:nvSpPr>
        <p:spPr>
          <a:xfrm>
            <a:off x="16704551" y="9288536"/>
            <a:ext cx="810939" cy="417025"/>
          </a:xfrm>
          <a:prstGeom prst="rect">
            <a:avLst/>
          </a:prstGeom>
        </p:spPr>
        <p:txBody>
          <a:bodyPr lIns="0" tIns="0" rIns="0" bIns="0" rtlCol="0" anchor="t">
            <a:spAutoFit/>
          </a:bodyPr>
          <a:lstStyle/>
          <a:p>
            <a:pPr algn="ctr">
              <a:lnSpc>
                <a:spcPts val="3099"/>
              </a:lnSpc>
            </a:pPr>
            <a:r>
              <a:rPr lang="en-US" sz="3369">
                <a:solidFill>
                  <a:srgbClr val="FFFFFF"/>
                </a:solidFill>
                <a:latin typeface="TT Octosquares Bold"/>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69088" y="3295822"/>
            <a:ext cx="4570070" cy="1847678"/>
          </a:xfrm>
          <a:custGeom>
            <a:avLst/>
            <a:gdLst/>
            <a:ahLst/>
            <a:cxnLst/>
            <a:rect l="l" t="t" r="r" b="b"/>
            <a:pathLst>
              <a:path w="4570070" h="1847678">
                <a:moveTo>
                  <a:pt x="0" y="0"/>
                </a:moveTo>
                <a:lnTo>
                  <a:pt x="4570070" y="0"/>
                </a:lnTo>
                <a:lnTo>
                  <a:pt x="4570070" y="1847678"/>
                </a:lnTo>
                <a:lnTo>
                  <a:pt x="0" y="1847678"/>
                </a:lnTo>
                <a:lnTo>
                  <a:pt x="0" y="0"/>
                </a:lnTo>
                <a:close/>
              </a:path>
            </a:pathLst>
          </a:custGeom>
          <a:blipFill>
            <a:blip r:embed="rId2">
              <a:alphaModFix amt="82000"/>
            </a:blip>
            <a:stretch>
              <a:fillRect b="-108075"/>
            </a:stretch>
          </a:blipFill>
        </p:spPr>
      </p:sp>
      <p:sp>
        <p:nvSpPr>
          <p:cNvPr id="3" name="Freeform 3"/>
          <p:cNvSpPr/>
          <p:nvPr/>
        </p:nvSpPr>
        <p:spPr>
          <a:xfrm>
            <a:off x="6848470" y="3283747"/>
            <a:ext cx="4570070" cy="1859753"/>
          </a:xfrm>
          <a:custGeom>
            <a:avLst/>
            <a:gdLst/>
            <a:ahLst/>
            <a:cxnLst/>
            <a:rect l="l" t="t" r="r" b="b"/>
            <a:pathLst>
              <a:path w="4570070" h="1859753">
                <a:moveTo>
                  <a:pt x="0" y="0"/>
                </a:moveTo>
                <a:lnTo>
                  <a:pt x="4570071" y="0"/>
                </a:lnTo>
                <a:lnTo>
                  <a:pt x="4570071" y="1859753"/>
                </a:lnTo>
                <a:lnTo>
                  <a:pt x="0" y="1859753"/>
                </a:lnTo>
                <a:lnTo>
                  <a:pt x="0" y="0"/>
                </a:lnTo>
                <a:close/>
              </a:path>
            </a:pathLst>
          </a:custGeom>
          <a:blipFill>
            <a:blip r:embed="rId2">
              <a:alphaModFix amt="82000"/>
            </a:blip>
            <a:stretch>
              <a:fillRect b="-106724"/>
            </a:stretch>
          </a:blipFill>
        </p:spPr>
      </p:sp>
      <p:sp>
        <p:nvSpPr>
          <p:cNvPr id="4" name="Freeform 4"/>
          <p:cNvSpPr/>
          <p:nvPr/>
        </p:nvSpPr>
        <p:spPr>
          <a:xfrm>
            <a:off x="11869869" y="3295822"/>
            <a:ext cx="4570070" cy="1847678"/>
          </a:xfrm>
          <a:custGeom>
            <a:avLst/>
            <a:gdLst/>
            <a:ahLst/>
            <a:cxnLst/>
            <a:rect l="l" t="t" r="r" b="b"/>
            <a:pathLst>
              <a:path w="4570070" h="1847678">
                <a:moveTo>
                  <a:pt x="0" y="0"/>
                </a:moveTo>
                <a:lnTo>
                  <a:pt x="4570070" y="0"/>
                </a:lnTo>
                <a:lnTo>
                  <a:pt x="4570070" y="1847678"/>
                </a:lnTo>
                <a:lnTo>
                  <a:pt x="0" y="1847678"/>
                </a:lnTo>
                <a:lnTo>
                  <a:pt x="0" y="0"/>
                </a:lnTo>
                <a:close/>
              </a:path>
            </a:pathLst>
          </a:custGeom>
          <a:blipFill>
            <a:blip r:embed="rId2">
              <a:alphaModFix amt="82000"/>
            </a:blip>
            <a:stretch>
              <a:fillRect b="-108075"/>
            </a:stretch>
          </a:blipFill>
        </p:spPr>
      </p:sp>
      <p:sp>
        <p:nvSpPr>
          <p:cNvPr id="5" name="Freeform 5"/>
          <p:cNvSpPr/>
          <p:nvPr/>
        </p:nvSpPr>
        <p:spPr>
          <a:xfrm>
            <a:off x="14560382" y="-2024487"/>
            <a:ext cx="5910217" cy="5713755"/>
          </a:xfrm>
          <a:custGeom>
            <a:avLst/>
            <a:gdLst/>
            <a:ahLst/>
            <a:cxnLst/>
            <a:rect l="l" t="t" r="r" b="b"/>
            <a:pathLst>
              <a:path w="5910217" h="5713755">
                <a:moveTo>
                  <a:pt x="0" y="0"/>
                </a:moveTo>
                <a:lnTo>
                  <a:pt x="5910216" y="0"/>
                </a:lnTo>
                <a:lnTo>
                  <a:pt x="5910216" y="5713755"/>
                </a:lnTo>
                <a:lnTo>
                  <a:pt x="0" y="5713755"/>
                </a:lnTo>
                <a:lnTo>
                  <a:pt x="0" y="0"/>
                </a:lnTo>
                <a:close/>
              </a:path>
            </a:pathLst>
          </a:custGeom>
          <a:blipFill>
            <a:blip r:embed="rId3">
              <a:alphaModFix amt="18999"/>
              <a:extLst>
                <a:ext uri="{96DAC541-7B7A-43D3-8B79-37D633B846F1}">
                  <asvg:svgBlip xmlns:asvg="http://schemas.microsoft.com/office/drawing/2016/SVG/main" r:embed="rId4"/>
                </a:ext>
              </a:extLst>
            </a:blip>
            <a:stretch>
              <a:fillRect/>
            </a:stretch>
          </a:blipFill>
        </p:spPr>
      </p:sp>
      <p:sp>
        <p:nvSpPr>
          <p:cNvPr id="6" name="Freeform 6"/>
          <p:cNvSpPr/>
          <p:nvPr/>
        </p:nvSpPr>
        <p:spPr>
          <a:xfrm>
            <a:off x="-1973510" y="8609851"/>
            <a:ext cx="4588618" cy="4436088"/>
          </a:xfrm>
          <a:custGeom>
            <a:avLst/>
            <a:gdLst/>
            <a:ahLst/>
            <a:cxnLst/>
            <a:rect l="l" t="t" r="r" b="b"/>
            <a:pathLst>
              <a:path w="4588618" h="4436088">
                <a:moveTo>
                  <a:pt x="0" y="0"/>
                </a:moveTo>
                <a:lnTo>
                  <a:pt x="4588618" y="0"/>
                </a:lnTo>
                <a:lnTo>
                  <a:pt x="4588618" y="4436088"/>
                </a:lnTo>
                <a:lnTo>
                  <a:pt x="0" y="4436088"/>
                </a:lnTo>
                <a:lnTo>
                  <a:pt x="0" y="0"/>
                </a:lnTo>
                <a:close/>
              </a:path>
            </a:pathLst>
          </a:custGeom>
          <a:blipFill>
            <a:blip r:embed="rId3">
              <a:alphaModFix amt="18999"/>
              <a:extLst>
                <a:ext uri="{96DAC541-7B7A-43D3-8B79-37D633B846F1}">
                  <asvg:svgBlip xmlns:asvg="http://schemas.microsoft.com/office/drawing/2016/SVG/main" r:embed="rId4"/>
                </a:ext>
              </a:extLst>
            </a:blip>
            <a:stretch>
              <a:fillRect/>
            </a:stretch>
          </a:blipFill>
        </p:spPr>
      </p:sp>
      <p:sp>
        <p:nvSpPr>
          <p:cNvPr id="7" name="Freeform 7"/>
          <p:cNvSpPr/>
          <p:nvPr/>
        </p:nvSpPr>
        <p:spPr>
          <a:xfrm>
            <a:off x="15910496" y="-772603"/>
            <a:ext cx="3209988" cy="3209988"/>
          </a:xfrm>
          <a:custGeom>
            <a:avLst/>
            <a:gdLst/>
            <a:ahLst/>
            <a:cxnLst/>
            <a:rect l="l" t="t" r="r" b="b"/>
            <a:pathLst>
              <a:path w="3209988" h="3209988">
                <a:moveTo>
                  <a:pt x="0" y="0"/>
                </a:moveTo>
                <a:lnTo>
                  <a:pt x="3209988" y="0"/>
                </a:lnTo>
                <a:lnTo>
                  <a:pt x="3209988" y="3209987"/>
                </a:lnTo>
                <a:lnTo>
                  <a:pt x="0" y="3209987"/>
                </a:lnTo>
                <a:lnTo>
                  <a:pt x="0" y="0"/>
                </a:lnTo>
                <a:close/>
              </a:path>
            </a:pathLst>
          </a:custGeom>
          <a:blipFill>
            <a:blip r:embed="rId5"/>
            <a:stretch>
              <a:fillRect/>
            </a:stretch>
          </a:blipFill>
        </p:spPr>
      </p:sp>
      <p:sp>
        <p:nvSpPr>
          <p:cNvPr id="8" name="TextBox 8"/>
          <p:cNvSpPr txBox="1"/>
          <p:nvPr/>
        </p:nvSpPr>
        <p:spPr>
          <a:xfrm>
            <a:off x="2484586" y="1471457"/>
            <a:ext cx="13239855" cy="812165"/>
          </a:xfrm>
          <a:prstGeom prst="rect">
            <a:avLst/>
          </a:prstGeom>
        </p:spPr>
        <p:txBody>
          <a:bodyPr lIns="0" tIns="0" rIns="0" bIns="0" rtlCol="0" anchor="t">
            <a:spAutoFit/>
          </a:bodyPr>
          <a:lstStyle/>
          <a:p>
            <a:pPr algn="ctr">
              <a:lnSpc>
                <a:spcPts val="5980"/>
              </a:lnSpc>
            </a:pPr>
            <a:r>
              <a:rPr lang="en-US" sz="6500">
                <a:solidFill>
                  <a:srgbClr val="FFFFFF"/>
                </a:solidFill>
                <a:latin typeface="TT Octosquares Bold"/>
              </a:rPr>
              <a:t>ANGGOTA KELOMPOK</a:t>
            </a:r>
          </a:p>
        </p:txBody>
      </p:sp>
      <p:sp>
        <p:nvSpPr>
          <p:cNvPr id="9" name="TextBox 9"/>
          <p:cNvSpPr txBox="1"/>
          <p:nvPr/>
        </p:nvSpPr>
        <p:spPr>
          <a:xfrm>
            <a:off x="17110021" y="9353550"/>
            <a:ext cx="810939" cy="417025"/>
          </a:xfrm>
          <a:prstGeom prst="rect">
            <a:avLst/>
          </a:prstGeom>
        </p:spPr>
        <p:txBody>
          <a:bodyPr lIns="0" tIns="0" rIns="0" bIns="0" rtlCol="0" anchor="t">
            <a:spAutoFit/>
          </a:bodyPr>
          <a:lstStyle/>
          <a:p>
            <a:pPr algn="ctr">
              <a:lnSpc>
                <a:spcPts val="3099"/>
              </a:lnSpc>
            </a:pPr>
            <a:r>
              <a:rPr lang="en-US" sz="3369">
                <a:solidFill>
                  <a:srgbClr val="FFFFFF"/>
                </a:solidFill>
                <a:latin typeface="TT Octosquares Bold"/>
              </a:rPr>
              <a:t>02</a:t>
            </a:r>
          </a:p>
        </p:txBody>
      </p:sp>
      <p:sp>
        <p:nvSpPr>
          <p:cNvPr id="10" name="Freeform 10"/>
          <p:cNvSpPr/>
          <p:nvPr/>
        </p:nvSpPr>
        <p:spPr>
          <a:xfrm>
            <a:off x="-1604994" y="7826645"/>
            <a:ext cx="3209988" cy="3209988"/>
          </a:xfrm>
          <a:custGeom>
            <a:avLst/>
            <a:gdLst/>
            <a:ahLst/>
            <a:cxnLst/>
            <a:rect l="l" t="t" r="r" b="b"/>
            <a:pathLst>
              <a:path w="3209988" h="3209988">
                <a:moveTo>
                  <a:pt x="0" y="0"/>
                </a:moveTo>
                <a:lnTo>
                  <a:pt x="3209988" y="0"/>
                </a:lnTo>
                <a:lnTo>
                  <a:pt x="3209988" y="3209988"/>
                </a:lnTo>
                <a:lnTo>
                  <a:pt x="0" y="3209988"/>
                </a:lnTo>
                <a:lnTo>
                  <a:pt x="0" y="0"/>
                </a:lnTo>
                <a:close/>
              </a:path>
            </a:pathLst>
          </a:custGeom>
          <a:blipFill>
            <a:blip r:embed="rId5"/>
            <a:stretch>
              <a:fillRect/>
            </a:stretch>
          </a:blipFill>
        </p:spPr>
      </p:sp>
      <p:sp>
        <p:nvSpPr>
          <p:cNvPr id="11" name="TextBox 11"/>
          <p:cNvSpPr txBox="1"/>
          <p:nvPr/>
        </p:nvSpPr>
        <p:spPr>
          <a:xfrm>
            <a:off x="2615108" y="4401659"/>
            <a:ext cx="2710846" cy="307202"/>
          </a:xfrm>
          <a:prstGeom prst="rect">
            <a:avLst/>
          </a:prstGeom>
        </p:spPr>
        <p:txBody>
          <a:bodyPr lIns="0" tIns="0" rIns="0" bIns="0" rtlCol="0" anchor="t">
            <a:spAutoFit/>
          </a:bodyPr>
          <a:lstStyle/>
          <a:p>
            <a:pPr algn="ctr">
              <a:lnSpc>
                <a:spcPts val="2250"/>
              </a:lnSpc>
            </a:pPr>
            <a:r>
              <a:rPr lang="en-US" sz="1891">
                <a:solidFill>
                  <a:srgbClr val="FFFFFF"/>
                </a:solidFill>
                <a:latin typeface="Poppins"/>
              </a:rPr>
              <a:t>221011700443</a:t>
            </a:r>
          </a:p>
        </p:txBody>
      </p:sp>
      <p:sp>
        <p:nvSpPr>
          <p:cNvPr id="12" name="TextBox 12"/>
          <p:cNvSpPr txBox="1"/>
          <p:nvPr/>
        </p:nvSpPr>
        <p:spPr>
          <a:xfrm>
            <a:off x="1389044" y="4094109"/>
            <a:ext cx="5162974" cy="305705"/>
          </a:xfrm>
          <a:prstGeom prst="rect">
            <a:avLst/>
          </a:prstGeom>
        </p:spPr>
        <p:txBody>
          <a:bodyPr lIns="0" tIns="0" rIns="0" bIns="0" rtlCol="0" anchor="t">
            <a:spAutoFit/>
          </a:bodyPr>
          <a:lstStyle/>
          <a:p>
            <a:pPr algn="ctr">
              <a:lnSpc>
                <a:spcPts val="2262"/>
              </a:lnSpc>
            </a:pPr>
            <a:r>
              <a:rPr lang="en-US" sz="2459">
                <a:solidFill>
                  <a:srgbClr val="FFFFFF"/>
                </a:solidFill>
                <a:latin typeface="TT Octosquares Bold"/>
              </a:rPr>
              <a:t>ARIF FRIMA ARI S.</a:t>
            </a:r>
          </a:p>
        </p:txBody>
      </p:sp>
      <p:sp>
        <p:nvSpPr>
          <p:cNvPr id="13" name="TextBox 13"/>
          <p:cNvSpPr txBox="1"/>
          <p:nvPr/>
        </p:nvSpPr>
        <p:spPr>
          <a:xfrm>
            <a:off x="7749091" y="4401659"/>
            <a:ext cx="2710846" cy="307202"/>
          </a:xfrm>
          <a:prstGeom prst="rect">
            <a:avLst/>
          </a:prstGeom>
        </p:spPr>
        <p:txBody>
          <a:bodyPr lIns="0" tIns="0" rIns="0" bIns="0" rtlCol="0" anchor="t">
            <a:spAutoFit/>
          </a:bodyPr>
          <a:lstStyle/>
          <a:p>
            <a:pPr algn="ctr">
              <a:lnSpc>
                <a:spcPts val="2250"/>
              </a:lnSpc>
            </a:pPr>
            <a:r>
              <a:rPr lang="en-US" sz="1891">
                <a:solidFill>
                  <a:srgbClr val="FFFFFF"/>
                </a:solidFill>
                <a:latin typeface="Poppins"/>
              </a:rPr>
              <a:t>221011700835</a:t>
            </a:r>
          </a:p>
        </p:txBody>
      </p:sp>
      <p:sp>
        <p:nvSpPr>
          <p:cNvPr id="14" name="TextBox 14"/>
          <p:cNvSpPr txBox="1"/>
          <p:nvPr/>
        </p:nvSpPr>
        <p:spPr>
          <a:xfrm>
            <a:off x="6523026" y="4094109"/>
            <a:ext cx="5162974" cy="305705"/>
          </a:xfrm>
          <a:prstGeom prst="rect">
            <a:avLst/>
          </a:prstGeom>
        </p:spPr>
        <p:txBody>
          <a:bodyPr lIns="0" tIns="0" rIns="0" bIns="0" rtlCol="0" anchor="t">
            <a:spAutoFit/>
          </a:bodyPr>
          <a:lstStyle/>
          <a:p>
            <a:pPr algn="ctr">
              <a:lnSpc>
                <a:spcPts val="2262"/>
              </a:lnSpc>
            </a:pPr>
            <a:r>
              <a:rPr lang="en-US" sz="2459">
                <a:solidFill>
                  <a:srgbClr val="FFFFFF"/>
                </a:solidFill>
                <a:latin typeface="TT Octosquares Bold"/>
              </a:rPr>
              <a:t>FAHRUL ARIFIN</a:t>
            </a:r>
          </a:p>
        </p:txBody>
      </p:sp>
      <p:sp>
        <p:nvSpPr>
          <p:cNvPr id="15" name="TextBox 15"/>
          <p:cNvSpPr txBox="1"/>
          <p:nvPr/>
        </p:nvSpPr>
        <p:spPr>
          <a:xfrm>
            <a:off x="12799481" y="4401659"/>
            <a:ext cx="2710846" cy="307202"/>
          </a:xfrm>
          <a:prstGeom prst="rect">
            <a:avLst/>
          </a:prstGeom>
        </p:spPr>
        <p:txBody>
          <a:bodyPr lIns="0" tIns="0" rIns="0" bIns="0" rtlCol="0" anchor="t">
            <a:spAutoFit/>
          </a:bodyPr>
          <a:lstStyle/>
          <a:p>
            <a:pPr algn="ctr">
              <a:lnSpc>
                <a:spcPts val="2250"/>
              </a:lnSpc>
            </a:pPr>
            <a:r>
              <a:rPr lang="en-US" sz="1891">
                <a:solidFill>
                  <a:srgbClr val="FFFFFF"/>
                </a:solidFill>
                <a:latin typeface="Poppins"/>
              </a:rPr>
              <a:t>221011700470</a:t>
            </a:r>
          </a:p>
        </p:txBody>
      </p:sp>
      <p:sp>
        <p:nvSpPr>
          <p:cNvPr id="16" name="TextBox 16"/>
          <p:cNvSpPr txBox="1"/>
          <p:nvPr/>
        </p:nvSpPr>
        <p:spPr>
          <a:xfrm>
            <a:off x="11573417" y="4094109"/>
            <a:ext cx="5162974" cy="305705"/>
          </a:xfrm>
          <a:prstGeom prst="rect">
            <a:avLst/>
          </a:prstGeom>
        </p:spPr>
        <p:txBody>
          <a:bodyPr lIns="0" tIns="0" rIns="0" bIns="0" rtlCol="0" anchor="t">
            <a:spAutoFit/>
          </a:bodyPr>
          <a:lstStyle/>
          <a:p>
            <a:pPr algn="ctr">
              <a:lnSpc>
                <a:spcPts val="2262"/>
              </a:lnSpc>
            </a:pPr>
            <a:r>
              <a:rPr lang="en-US" sz="2459">
                <a:solidFill>
                  <a:srgbClr val="FFFFFF"/>
                </a:solidFill>
                <a:latin typeface="TT Octosquares Bold"/>
              </a:rPr>
              <a:t>LENY DELLA ATIKA</a:t>
            </a:r>
          </a:p>
        </p:txBody>
      </p:sp>
      <p:sp>
        <p:nvSpPr>
          <p:cNvPr id="17" name="Freeform 17"/>
          <p:cNvSpPr/>
          <p:nvPr/>
        </p:nvSpPr>
        <p:spPr>
          <a:xfrm>
            <a:off x="1769088" y="6228315"/>
            <a:ext cx="4570070" cy="1847678"/>
          </a:xfrm>
          <a:custGeom>
            <a:avLst/>
            <a:gdLst/>
            <a:ahLst/>
            <a:cxnLst/>
            <a:rect l="l" t="t" r="r" b="b"/>
            <a:pathLst>
              <a:path w="4570070" h="1847678">
                <a:moveTo>
                  <a:pt x="0" y="0"/>
                </a:moveTo>
                <a:lnTo>
                  <a:pt x="4570070" y="0"/>
                </a:lnTo>
                <a:lnTo>
                  <a:pt x="4570070" y="1847679"/>
                </a:lnTo>
                <a:lnTo>
                  <a:pt x="0" y="1847679"/>
                </a:lnTo>
                <a:lnTo>
                  <a:pt x="0" y="0"/>
                </a:lnTo>
                <a:close/>
              </a:path>
            </a:pathLst>
          </a:custGeom>
          <a:blipFill>
            <a:blip r:embed="rId2">
              <a:alphaModFix amt="82000"/>
            </a:blip>
            <a:stretch>
              <a:fillRect b="-108075"/>
            </a:stretch>
          </a:blipFill>
        </p:spPr>
      </p:sp>
      <p:sp>
        <p:nvSpPr>
          <p:cNvPr id="18" name="TextBox 18"/>
          <p:cNvSpPr txBox="1"/>
          <p:nvPr/>
        </p:nvSpPr>
        <p:spPr>
          <a:xfrm>
            <a:off x="2615108" y="7334153"/>
            <a:ext cx="2710846" cy="307202"/>
          </a:xfrm>
          <a:prstGeom prst="rect">
            <a:avLst/>
          </a:prstGeom>
        </p:spPr>
        <p:txBody>
          <a:bodyPr lIns="0" tIns="0" rIns="0" bIns="0" rtlCol="0" anchor="t">
            <a:spAutoFit/>
          </a:bodyPr>
          <a:lstStyle/>
          <a:p>
            <a:pPr algn="ctr">
              <a:lnSpc>
                <a:spcPts val="2250"/>
              </a:lnSpc>
            </a:pPr>
            <a:r>
              <a:rPr lang="en-US" sz="1891">
                <a:solidFill>
                  <a:srgbClr val="FFFFFF"/>
                </a:solidFill>
                <a:latin typeface="Poppins"/>
              </a:rPr>
              <a:t>221011700472</a:t>
            </a:r>
          </a:p>
        </p:txBody>
      </p:sp>
      <p:sp>
        <p:nvSpPr>
          <p:cNvPr id="19" name="TextBox 19"/>
          <p:cNvSpPr txBox="1"/>
          <p:nvPr/>
        </p:nvSpPr>
        <p:spPr>
          <a:xfrm>
            <a:off x="1465244" y="7026603"/>
            <a:ext cx="5162974" cy="305705"/>
          </a:xfrm>
          <a:prstGeom prst="rect">
            <a:avLst/>
          </a:prstGeom>
        </p:spPr>
        <p:txBody>
          <a:bodyPr lIns="0" tIns="0" rIns="0" bIns="0" rtlCol="0" anchor="t">
            <a:spAutoFit/>
          </a:bodyPr>
          <a:lstStyle/>
          <a:p>
            <a:pPr algn="ctr">
              <a:lnSpc>
                <a:spcPts val="2262"/>
              </a:lnSpc>
            </a:pPr>
            <a:r>
              <a:rPr lang="en-US" sz="2459">
                <a:solidFill>
                  <a:srgbClr val="FFFFFF"/>
                </a:solidFill>
                <a:latin typeface="TT Octosquares Bold"/>
              </a:rPr>
              <a:t>M. NUR FAUZAN</a:t>
            </a:r>
          </a:p>
        </p:txBody>
      </p:sp>
      <p:sp>
        <p:nvSpPr>
          <p:cNvPr id="20" name="Freeform 20"/>
          <p:cNvSpPr/>
          <p:nvPr/>
        </p:nvSpPr>
        <p:spPr>
          <a:xfrm>
            <a:off x="11869869" y="6228315"/>
            <a:ext cx="4570070" cy="1847678"/>
          </a:xfrm>
          <a:custGeom>
            <a:avLst/>
            <a:gdLst/>
            <a:ahLst/>
            <a:cxnLst/>
            <a:rect l="l" t="t" r="r" b="b"/>
            <a:pathLst>
              <a:path w="4570070" h="1847678">
                <a:moveTo>
                  <a:pt x="0" y="0"/>
                </a:moveTo>
                <a:lnTo>
                  <a:pt x="4570070" y="0"/>
                </a:lnTo>
                <a:lnTo>
                  <a:pt x="4570070" y="1847679"/>
                </a:lnTo>
                <a:lnTo>
                  <a:pt x="0" y="1847679"/>
                </a:lnTo>
                <a:lnTo>
                  <a:pt x="0" y="0"/>
                </a:lnTo>
                <a:close/>
              </a:path>
            </a:pathLst>
          </a:custGeom>
          <a:blipFill>
            <a:blip r:embed="rId2">
              <a:alphaModFix amt="82000"/>
            </a:blip>
            <a:stretch>
              <a:fillRect b="-108075"/>
            </a:stretch>
          </a:blipFill>
        </p:spPr>
      </p:sp>
      <p:sp>
        <p:nvSpPr>
          <p:cNvPr id="21" name="TextBox 21"/>
          <p:cNvSpPr txBox="1"/>
          <p:nvPr/>
        </p:nvSpPr>
        <p:spPr>
          <a:xfrm>
            <a:off x="12644605" y="7328116"/>
            <a:ext cx="2710846" cy="307202"/>
          </a:xfrm>
          <a:prstGeom prst="rect">
            <a:avLst/>
          </a:prstGeom>
        </p:spPr>
        <p:txBody>
          <a:bodyPr lIns="0" tIns="0" rIns="0" bIns="0" rtlCol="0" anchor="t">
            <a:spAutoFit/>
          </a:bodyPr>
          <a:lstStyle/>
          <a:p>
            <a:pPr algn="ctr">
              <a:lnSpc>
                <a:spcPts val="2250"/>
              </a:lnSpc>
            </a:pPr>
            <a:r>
              <a:rPr lang="en-US" sz="1891">
                <a:solidFill>
                  <a:srgbClr val="FFFFFF"/>
                </a:solidFill>
                <a:latin typeface="Poppins"/>
              </a:rPr>
              <a:t>221011700756</a:t>
            </a:r>
          </a:p>
        </p:txBody>
      </p:sp>
      <p:sp>
        <p:nvSpPr>
          <p:cNvPr id="22" name="TextBox 22"/>
          <p:cNvSpPr txBox="1"/>
          <p:nvPr/>
        </p:nvSpPr>
        <p:spPr>
          <a:xfrm>
            <a:off x="11418541" y="7020565"/>
            <a:ext cx="5162974" cy="305705"/>
          </a:xfrm>
          <a:prstGeom prst="rect">
            <a:avLst/>
          </a:prstGeom>
        </p:spPr>
        <p:txBody>
          <a:bodyPr lIns="0" tIns="0" rIns="0" bIns="0" rtlCol="0" anchor="t">
            <a:spAutoFit/>
          </a:bodyPr>
          <a:lstStyle/>
          <a:p>
            <a:pPr algn="ctr">
              <a:lnSpc>
                <a:spcPts val="2262"/>
              </a:lnSpc>
            </a:pPr>
            <a:r>
              <a:rPr lang="en-US" sz="2459">
                <a:solidFill>
                  <a:srgbClr val="FFFFFF"/>
                </a:solidFill>
                <a:latin typeface="TT Octosquares Bold"/>
              </a:rPr>
              <a:t>SALMA TIARA AMRU</a:t>
            </a:r>
          </a:p>
        </p:txBody>
      </p:sp>
      <p:sp>
        <p:nvSpPr>
          <p:cNvPr id="23" name="Freeform 23"/>
          <p:cNvSpPr/>
          <p:nvPr/>
        </p:nvSpPr>
        <p:spPr>
          <a:xfrm>
            <a:off x="6867428" y="6222278"/>
            <a:ext cx="4570070" cy="1847678"/>
          </a:xfrm>
          <a:custGeom>
            <a:avLst/>
            <a:gdLst/>
            <a:ahLst/>
            <a:cxnLst/>
            <a:rect l="l" t="t" r="r" b="b"/>
            <a:pathLst>
              <a:path w="4570070" h="1847678">
                <a:moveTo>
                  <a:pt x="0" y="0"/>
                </a:moveTo>
                <a:lnTo>
                  <a:pt x="4570071" y="0"/>
                </a:lnTo>
                <a:lnTo>
                  <a:pt x="4570071" y="1847679"/>
                </a:lnTo>
                <a:lnTo>
                  <a:pt x="0" y="1847679"/>
                </a:lnTo>
                <a:lnTo>
                  <a:pt x="0" y="0"/>
                </a:lnTo>
                <a:close/>
              </a:path>
            </a:pathLst>
          </a:custGeom>
          <a:blipFill>
            <a:blip r:embed="rId2">
              <a:alphaModFix amt="82000"/>
            </a:blip>
            <a:stretch>
              <a:fillRect b="-108075"/>
            </a:stretch>
          </a:blipFill>
        </p:spPr>
      </p:sp>
      <p:sp>
        <p:nvSpPr>
          <p:cNvPr id="24" name="TextBox 24"/>
          <p:cNvSpPr txBox="1"/>
          <p:nvPr/>
        </p:nvSpPr>
        <p:spPr>
          <a:xfrm>
            <a:off x="7713449" y="7328116"/>
            <a:ext cx="2710846" cy="307202"/>
          </a:xfrm>
          <a:prstGeom prst="rect">
            <a:avLst/>
          </a:prstGeom>
        </p:spPr>
        <p:txBody>
          <a:bodyPr lIns="0" tIns="0" rIns="0" bIns="0" rtlCol="0" anchor="t">
            <a:spAutoFit/>
          </a:bodyPr>
          <a:lstStyle/>
          <a:p>
            <a:pPr algn="ctr">
              <a:lnSpc>
                <a:spcPts val="2250"/>
              </a:lnSpc>
            </a:pPr>
            <a:r>
              <a:rPr lang="en-US" sz="1891">
                <a:solidFill>
                  <a:srgbClr val="FFFFFF"/>
                </a:solidFill>
                <a:latin typeface="Poppins"/>
              </a:rPr>
              <a:t>221011700108</a:t>
            </a:r>
          </a:p>
        </p:txBody>
      </p:sp>
      <p:sp>
        <p:nvSpPr>
          <p:cNvPr id="25" name="TextBox 25"/>
          <p:cNvSpPr txBox="1"/>
          <p:nvPr/>
        </p:nvSpPr>
        <p:spPr>
          <a:xfrm>
            <a:off x="6487384" y="7020565"/>
            <a:ext cx="5162974" cy="590638"/>
          </a:xfrm>
          <a:prstGeom prst="rect">
            <a:avLst/>
          </a:prstGeom>
        </p:spPr>
        <p:txBody>
          <a:bodyPr lIns="0" tIns="0" rIns="0" bIns="0" rtlCol="0" anchor="t">
            <a:spAutoFit/>
          </a:bodyPr>
          <a:lstStyle/>
          <a:p>
            <a:pPr algn="ctr">
              <a:lnSpc>
                <a:spcPts val="2262"/>
              </a:lnSpc>
            </a:pPr>
            <a:r>
              <a:rPr lang="en-US" sz="2459">
                <a:solidFill>
                  <a:srgbClr val="FFFFFF"/>
                </a:solidFill>
                <a:latin typeface="TT Octosquares Bold"/>
              </a:rPr>
              <a:t>M. REZA SYAFAAT</a:t>
            </a:r>
          </a:p>
          <a:p>
            <a:pPr algn="ctr">
              <a:lnSpc>
                <a:spcPts val="2262"/>
              </a:lnSpc>
            </a:pPr>
            <a:endParaRPr lang="en-US" sz="2459">
              <a:solidFill>
                <a:srgbClr val="FFFFFF"/>
              </a:solidFill>
              <a:latin typeface="TT Octosquares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276477" y="837576"/>
            <a:ext cx="15735045" cy="8611847"/>
            <a:chOff x="0" y="0"/>
            <a:chExt cx="4144209" cy="2268141"/>
          </a:xfrm>
        </p:grpSpPr>
        <p:sp>
          <p:nvSpPr>
            <p:cNvPr id="3" name="Freeform 3"/>
            <p:cNvSpPr/>
            <p:nvPr/>
          </p:nvSpPr>
          <p:spPr>
            <a:xfrm>
              <a:off x="0" y="0"/>
              <a:ext cx="4144209" cy="2268141"/>
            </a:xfrm>
            <a:custGeom>
              <a:avLst/>
              <a:gdLst/>
              <a:ahLst/>
              <a:cxnLst/>
              <a:rect l="l" t="t" r="r" b="b"/>
              <a:pathLst>
                <a:path w="4144209" h="2268141">
                  <a:moveTo>
                    <a:pt x="4064791" y="0"/>
                  </a:moveTo>
                  <a:lnTo>
                    <a:pt x="79418" y="0"/>
                  </a:lnTo>
                  <a:cubicBezTo>
                    <a:pt x="79418" y="43699"/>
                    <a:pt x="44079" y="79418"/>
                    <a:pt x="0" y="79418"/>
                  </a:cubicBezTo>
                  <a:lnTo>
                    <a:pt x="0" y="2188723"/>
                  </a:lnTo>
                  <a:cubicBezTo>
                    <a:pt x="43699" y="2188723"/>
                    <a:pt x="79418" y="2224062"/>
                    <a:pt x="79418" y="2268141"/>
                  </a:cubicBezTo>
                  <a:lnTo>
                    <a:pt x="4064791" y="2268141"/>
                  </a:lnTo>
                  <a:cubicBezTo>
                    <a:pt x="4064791" y="2224442"/>
                    <a:pt x="4100130" y="2188723"/>
                    <a:pt x="4144209" y="2188723"/>
                  </a:cubicBezTo>
                  <a:lnTo>
                    <a:pt x="4144209" y="79418"/>
                  </a:lnTo>
                  <a:cubicBezTo>
                    <a:pt x="4100510" y="79418"/>
                    <a:pt x="4064791" y="44079"/>
                    <a:pt x="4064791" y="0"/>
                  </a:cubicBezTo>
                  <a:close/>
                </a:path>
              </a:pathLst>
            </a:custGeom>
            <a:solidFill>
              <a:srgbClr val="000000">
                <a:alpha val="0"/>
              </a:srgbClr>
            </a:solidFill>
            <a:ln w="19050" cap="sq">
              <a:solidFill>
                <a:srgbClr val="FFCFD2"/>
              </a:solidFill>
              <a:prstDash val="solid"/>
              <a:miter/>
            </a:ln>
          </p:spPr>
        </p:sp>
        <p:sp>
          <p:nvSpPr>
            <p:cNvPr id="4" name="TextBox 4"/>
            <p:cNvSpPr txBox="1"/>
            <p:nvPr/>
          </p:nvSpPr>
          <p:spPr>
            <a:xfrm>
              <a:off x="38100" y="0"/>
              <a:ext cx="4068009" cy="223004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4026391" y="510325"/>
            <a:ext cx="1617859" cy="1626732"/>
          </a:xfrm>
          <a:custGeom>
            <a:avLst/>
            <a:gdLst/>
            <a:ahLst/>
            <a:cxnLst/>
            <a:rect l="l" t="t" r="r" b="b"/>
            <a:pathLst>
              <a:path w="1617859" h="1626732">
                <a:moveTo>
                  <a:pt x="0" y="0"/>
                </a:moveTo>
                <a:lnTo>
                  <a:pt x="1617859" y="0"/>
                </a:lnTo>
                <a:lnTo>
                  <a:pt x="1617859" y="1626732"/>
                </a:lnTo>
                <a:lnTo>
                  <a:pt x="0" y="1626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641441" y="510325"/>
            <a:ext cx="1617859" cy="1626732"/>
          </a:xfrm>
          <a:custGeom>
            <a:avLst/>
            <a:gdLst/>
            <a:ahLst/>
            <a:cxnLst/>
            <a:rect l="l" t="t" r="r" b="b"/>
            <a:pathLst>
              <a:path w="1617859" h="1626732">
                <a:moveTo>
                  <a:pt x="0" y="0"/>
                </a:moveTo>
                <a:lnTo>
                  <a:pt x="1617859" y="0"/>
                </a:lnTo>
                <a:lnTo>
                  <a:pt x="1617859" y="1626732"/>
                </a:lnTo>
                <a:lnTo>
                  <a:pt x="0" y="1626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441406" y="5861690"/>
            <a:ext cx="1617859" cy="1626732"/>
          </a:xfrm>
          <a:custGeom>
            <a:avLst/>
            <a:gdLst/>
            <a:ahLst/>
            <a:cxnLst/>
            <a:rect l="l" t="t" r="r" b="b"/>
            <a:pathLst>
              <a:path w="1617859" h="1626732">
                <a:moveTo>
                  <a:pt x="0" y="0"/>
                </a:moveTo>
                <a:lnTo>
                  <a:pt x="1617860" y="0"/>
                </a:lnTo>
                <a:lnTo>
                  <a:pt x="1617860" y="1626732"/>
                </a:lnTo>
                <a:lnTo>
                  <a:pt x="0" y="1626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2056456" y="5861690"/>
            <a:ext cx="1617859" cy="1626732"/>
          </a:xfrm>
          <a:custGeom>
            <a:avLst/>
            <a:gdLst/>
            <a:ahLst/>
            <a:cxnLst/>
            <a:rect l="l" t="t" r="r" b="b"/>
            <a:pathLst>
              <a:path w="1617859" h="1626732">
                <a:moveTo>
                  <a:pt x="0" y="0"/>
                </a:moveTo>
                <a:lnTo>
                  <a:pt x="1617860" y="0"/>
                </a:lnTo>
                <a:lnTo>
                  <a:pt x="1617860" y="1626732"/>
                </a:lnTo>
                <a:lnTo>
                  <a:pt x="0" y="1626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1625188" y="7620731"/>
            <a:ext cx="1066990" cy="106699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90D4D">
                    <a:alpha val="100000"/>
                  </a:srgbClr>
                </a:gs>
                <a:gs pos="100000">
                  <a:srgbClr val="2C81A4">
                    <a:alpha val="100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2242685" y="2643239"/>
            <a:ext cx="13802630" cy="1787525"/>
          </a:xfrm>
          <a:prstGeom prst="rect">
            <a:avLst/>
          </a:prstGeom>
        </p:spPr>
        <p:txBody>
          <a:bodyPr lIns="0" tIns="0" rIns="0" bIns="0" rtlCol="0" anchor="t">
            <a:spAutoFit/>
          </a:bodyPr>
          <a:lstStyle/>
          <a:p>
            <a:pPr algn="ctr">
              <a:lnSpc>
                <a:spcPts val="4600"/>
              </a:lnSpc>
            </a:pPr>
            <a:r>
              <a:rPr lang="en-US" sz="5000">
                <a:solidFill>
                  <a:srgbClr val="FFFFFF"/>
                </a:solidFill>
                <a:latin typeface="TT Octosquares Bold"/>
              </a:rPr>
              <a:t>TANTANGAN DALAM MENGELOLA DAN MEMPERBARUI OS DI LINGKUNGAN YANG BERAGAM</a:t>
            </a:r>
          </a:p>
        </p:txBody>
      </p:sp>
      <p:sp>
        <p:nvSpPr>
          <p:cNvPr id="13" name="TextBox 13"/>
          <p:cNvSpPr txBox="1"/>
          <p:nvPr/>
        </p:nvSpPr>
        <p:spPr>
          <a:xfrm>
            <a:off x="2865386" y="4794072"/>
            <a:ext cx="13016718" cy="3094986"/>
          </a:xfrm>
          <a:prstGeom prst="rect">
            <a:avLst/>
          </a:prstGeom>
        </p:spPr>
        <p:txBody>
          <a:bodyPr lIns="0" tIns="0" rIns="0" bIns="0" rtlCol="0" anchor="t">
            <a:spAutoFit/>
          </a:bodyPr>
          <a:lstStyle/>
          <a:p>
            <a:pPr algn="ctr">
              <a:lnSpc>
                <a:spcPts val="3063"/>
              </a:lnSpc>
            </a:pPr>
            <a:r>
              <a:rPr lang="en-US" sz="2574">
                <a:solidFill>
                  <a:srgbClr val="FFFFFF"/>
                </a:solidFill>
                <a:latin typeface="Poppins"/>
              </a:rPr>
              <a:t>Mengelola dan memperbarui sistem operasi (OS) di lingkungan yang beragam menimbulkan beberapa tantangan. Solusi utama termasuk penggunaan solusi manajemen terpusat untuk otomatisasi pembaruan, pengujian kompatibilitas sebelum implementasi, dan menjadwalkan pembaruan keamanan secara teratur. Diversifikasi platform dan keterbatasan sumber daya juga perlu diperhatikan dengan menggunakan solusi manajemen yang mendukung berbagai platform dan memastikan ketersediaan sumber daya yang cukup untuk menjalankan versi OS terbaru.</a:t>
            </a:r>
          </a:p>
        </p:txBody>
      </p:sp>
      <p:sp>
        <p:nvSpPr>
          <p:cNvPr id="14" name="TextBox 14"/>
          <p:cNvSpPr txBox="1"/>
          <p:nvPr/>
        </p:nvSpPr>
        <p:spPr>
          <a:xfrm>
            <a:off x="17110021" y="9353550"/>
            <a:ext cx="810939" cy="417025"/>
          </a:xfrm>
          <a:prstGeom prst="rect">
            <a:avLst/>
          </a:prstGeom>
        </p:spPr>
        <p:txBody>
          <a:bodyPr lIns="0" tIns="0" rIns="0" bIns="0" rtlCol="0" anchor="t">
            <a:spAutoFit/>
          </a:bodyPr>
          <a:lstStyle/>
          <a:p>
            <a:pPr algn="ctr">
              <a:lnSpc>
                <a:spcPts val="3099"/>
              </a:lnSpc>
            </a:pPr>
            <a:r>
              <a:rPr lang="en-US" sz="3369">
                <a:solidFill>
                  <a:srgbClr val="FFFFFF"/>
                </a:solidFill>
                <a:latin typeface="TT Octosquares Bold"/>
              </a:rPr>
              <a:t>20</a:t>
            </a:r>
          </a:p>
        </p:txBody>
      </p:sp>
      <p:grpSp>
        <p:nvGrpSpPr>
          <p:cNvPr id="15" name="Group 15"/>
          <p:cNvGrpSpPr/>
          <p:nvPr/>
        </p:nvGrpSpPr>
        <p:grpSpPr>
          <a:xfrm>
            <a:off x="5687290" y="7620731"/>
            <a:ext cx="536655" cy="53665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90D4D">
                    <a:alpha val="100000"/>
                  </a:srgbClr>
                </a:gs>
                <a:gs pos="100000">
                  <a:srgbClr val="2C81A4">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089025" y="6303910"/>
            <a:ext cx="6340551" cy="5246806"/>
          </a:xfrm>
          <a:custGeom>
            <a:avLst/>
            <a:gdLst/>
            <a:ahLst/>
            <a:cxnLst/>
            <a:rect l="l" t="t" r="r" b="b"/>
            <a:pathLst>
              <a:path w="6340551" h="5246806">
                <a:moveTo>
                  <a:pt x="0" y="0"/>
                </a:moveTo>
                <a:lnTo>
                  <a:pt x="6340550" y="0"/>
                </a:lnTo>
                <a:lnTo>
                  <a:pt x="6340550" y="5246805"/>
                </a:lnTo>
                <a:lnTo>
                  <a:pt x="0" y="5246805"/>
                </a:lnTo>
                <a:lnTo>
                  <a:pt x="0" y="0"/>
                </a:lnTo>
                <a:close/>
              </a:path>
            </a:pathLst>
          </a:custGeom>
          <a:blipFill>
            <a:blip r:embed="rId2"/>
            <a:stretch>
              <a:fillRect/>
            </a:stretch>
          </a:blipFill>
        </p:spPr>
      </p:sp>
      <p:sp>
        <p:nvSpPr>
          <p:cNvPr id="3" name="Freeform 3"/>
          <p:cNvSpPr/>
          <p:nvPr/>
        </p:nvSpPr>
        <p:spPr>
          <a:xfrm>
            <a:off x="-1004555" y="-1755327"/>
            <a:ext cx="6340551" cy="5246806"/>
          </a:xfrm>
          <a:custGeom>
            <a:avLst/>
            <a:gdLst/>
            <a:ahLst/>
            <a:cxnLst/>
            <a:rect l="l" t="t" r="r" b="b"/>
            <a:pathLst>
              <a:path w="6340551" h="5246806">
                <a:moveTo>
                  <a:pt x="0" y="0"/>
                </a:moveTo>
                <a:lnTo>
                  <a:pt x="6340551" y="0"/>
                </a:lnTo>
                <a:lnTo>
                  <a:pt x="6340551" y="5246805"/>
                </a:lnTo>
                <a:lnTo>
                  <a:pt x="0" y="5246805"/>
                </a:lnTo>
                <a:lnTo>
                  <a:pt x="0" y="0"/>
                </a:lnTo>
                <a:close/>
              </a:path>
            </a:pathLst>
          </a:custGeom>
          <a:blipFill>
            <a:blip r:embed="rId2"/>
            <a:stretch>
              <a:fillRect/>
            </a:stretch>
          </a:blipFill>
        </p:spPr>
      </p:sp>
      <p:sp>
        <p:nvSpPr>
          <p:cNvPr id="4" name="Freeform 4"/>
          <p:cNvSpPr/>
          <p:nvPr/>
        </p:nvSpPr>
        <p:spPr>
          <a:xfrm>
            <a:off x="14615541" y="-3487700"/>
            <a:ext cx="7344918" cy="8229600"/>
          </a:xfrm>
          <a:custGeom>
            <a:avLst/>
            <a:gdLst/>
            <a:ahLst/>
            <a:cxnLst/>
            <a:rect l="l" t="t" r="r" b="b"/>
            <a:pathLst>
              <a:path w="7344918" h="8229600">
                <a:moveTo>
                  <a:pt x="0" y="0"/>
                </a:moveTo>
                <a:lnTo>
                  <a:pt x="7344918" y="0"/>
                </a:lnTo>
                <a:lnTo>
                  <a:pt x="7344918" y="8229600"/>
                </a:lnTo>
                <a:lnTo>
                  <a:pt x="0" y="8229600"/>
                </a:lnTo>
                <a:lnTo>
                  <a:pt x="0" y="0"/>
                </a:lnTo>
                <a:close/>
              </a:path>
            </a:pathLst>
          </a:custGeom>
          <a:blipFill>
            <a:blip r:embed="rId3">
              <a:alphaModFix amt="52000"/>
            </a:blip>
            <a:stretch>
              <a:fillRect/>
            </a:stretch>
          </a:blipFill>
        </p:spPr>
      </p:sp>
      <p:sp>
        <p:nvSpPr>
          <p:cNvPr id="5" name="TextBox 5"/>
          <p:cNvSpPr txBox="1"/>
          <p:nvPr/>
        </p:nvSpPr>
        <p:spPr>
          <a:xfrm>
            <a:off x="7139289" y="6256285"/>
            <a:ext cx="4009421" cy="443236"/>
          </a:xfrm>
          <a:prstGeom prst="rect">
            <a:avLst/>
          </a:prstGeom>
        </p:spPr>
        <p:txBody>
          <a:bodyPr lIns="0" tIns="0" rIns="0" bIns="0" rtlCol="0" anchor="t">
            <a:spAutoFit/>
          </a:bodyPr>
          <a:lstStyle/>
          <a:p>
            <a:pPr algn="ctr">
              <a:lnSpc>
                <a:spcPts val="3661"/>
              </a:lnSpc>
              <a:spcBef>
                <a:spcPct val="0"/>
              </a:spcBef>
            </a:pPr>
            <a:r>
              <a:rPr lang="en-US" sz="2615">
                <a:solidFill>
                  <a:srgbClr val="82D5FF"/>
                </a:solidFill>
                <a:latin typeface="TT Octosquares Expanded Bold"/>
              </a:rPr>
              <a:t>Kelompok 2</a:t>
            </a:r>
          </a:p>
        </p:txBody>
      </p:sp>
      <p:sp>
        <p:nvSpPr>
          <p:cNvPr id="6" name="Freeform 6"/>
          <p:cNvSpPr/>
          <p:nvPr/>
        </p:nvSpPr>
        <p:spPr>
          <a:xfrm>
            <a:off x="-3913533" y="5663285"/>
            <a:ext cx="7344918" cy="8229600"/>
          </a:xfrm>
          <a:custGeom>
            <a:avLst/>
            <a:gdLst/>
            <a:ahLst/>
            <a:cxnLst/>
            <a:rect l="l" t="t" r="r" b="b"/>
            <a:pathLst>
              <a:path w="7344918" h="8229600">
                <a:moveTo>
                  <a:pt x="0" y="0"/>
                </a:moveTo>
                <a:lnTo>
                  <a:pt x="7344918" y="0"/>
                </a:lnTo>
                <a:lnTo>
                  <a:pt x="7344918" y="8229600"/>
                </a:lnTo>
                <a:lnTo>
                  <a:pt x="0" y="8229600"/>
                </a:lnTo>
                <a:lnTo>
                  <a:pt x="0" y="0"/>
                </a:lnTo>
                <a:close/>
              </a:path>
            </a:pathLst>
          </a:custGeom>
          <a:blipFill>
            <a:blip r:embed="rId3">
              <a:alphaModFix amt="52000"/>
            </a:blip>
            <a:stretch>
              <a:fillRect/>
            </a:stretch>
          </a:blipFill>
        </p:spPr>
      </p:sp>
      <p:sp>
        <p:nvSpPr>
          <p:cNvPr id="7" name="TextBox 7"/>
          <p:cNvSpPr txBox="1"/>
          <p:nvPr/>
        </p:nvSpPr>
        <p:spPr>
          <a:xfrm>
            <a:off x="3570941" y="4691232"/>
            <a:ext cx="11146117" cy="1152187"/>
          </a:xfrm>
          <a:prstGeom prst="rect">
            <a:avLst/>
          </a:prstGeom>
        </p:spPr>
        <p:txBody>
          <a:bodyPr lIns="0" tIns="0" rIns="0" bIns="0" rtlCol="0" anchor="t">
            <a:spAutoFit/>
          </a:bodyPr>
          <a:lstStyle/>
          <a:p>
            <a:pPr algn="ctr">
              <a:lnSpc>
                <a:spcPts val="8470"/>
              </a:lnSpc>
            </a:pPr>
            <a:r>
              <a:rPr lang="en-US" sz="9207">
                <a:solidFill>
                  <a:srgbClr val="FFFFFF"/>
                </a:solidFill>
                <a:latin typeface="TT Octosquares Bold"/>
              </a:rPr>
              <a:t>THANK YOU!</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85E9-E7B6-5F70-8DB2-C1C17A8C6380}"/>
              </a:ext>
            </a:extLst>
          </p:cNvPr>
          <p:cNvSpPr>
            <a:spLocks noGrp="1"/>
          </p:cNvSpPr>
          <p:nvPr>
            <p:ph type="ctrTitle"/>
          </p:nvPr>
        </p:nvSpPr>
        <p:spPr/>
        <p:txBody>
          <a:bodyPr/>
          <a:lstStyle/>
          <a:p>
            <a:r>
              <a:rPr lang="en-US" dirty="0" err="1"/>
              <a:t>pertanyaan</a:t>
            </a:r>
            <a:endParaRPr lang="en-ID" dirty="0"/>
          </a:p>
        </p:txBody>
      </p:sp>
      <p:sp>
        <p:nvSpPr>
          <p:cNvPr id="3" name="Subtitle 2">
            <a:extLst>
              <a:ext uri="{FF2B5EF4-FFF2-40B4-BE49-F238E27FC236}">
                <a16:creationId xmlns:a16="http://schemas.microsoft.com/office/drawing/2014/main" id="{8F200CB5-BC63-FF95-FEC8-75F297E2C3B6}"/>
              </a:ext>
            </a:extLst>
          </p:cNvPr>
          <p:cNvSpPr>
            <a:spLocks noGrp="1"/>
          </p:cNvSpPr>
          <p:nvPr>
            <p:ph type="subTitle" idx="1"/>
          </p:nvPr>
        </p:nvSpPr>
        <p:spPr>
          <a:xfrm>
            <a:off x="1371600" y="3886200"/>
            <a:ext cx="12268200" cy="3619500"/>
          </a:xfrm>
        </p:spPr>
        <p:txBody>
          <a:bodyPr/>
          <a:lstStyle/>
          <a:p>
            <a:pPr marL="514350" indent="-514350">
              <a:buAutoNum type="arabicPeriod"/>
            </a:pPr>
            <a:r>
              <a:rPr lang="en-US" dirty="0"/>
              <a:t>Pada </a:t>
            </a:r>
            <a:r>
              <a:rPr lang="en-US" dirty="0" err="1"/>
              <a:t>pemeliharaan</a:t>
            </a:r>
            <a:r>
              <a:rPr lang="en-US" dirty="0"/>
              <a:t> printer, </a:t>
            </a:r>
            <a:r>
              <a:rPr lang="en-US" dirty="0" err="1"/>
              <a:t>apakah</a:t>
            </a:r>
            <a:r>
              <a:rPr lang="en-US" dirty="0"/>
              <a:t> </a:t>
            </a:r>
            <a:r>
              <a:rPr lang="en-US" dirty="0" err="1"/>
              <a:t>berbeda</a:t>
            </a:r>
            <a:r>
              <a:rPr lang="en-US" dirty="0"/>
              <a:t> </a:t>
            </a:r>
            <a:r>
              <a:rPr lang="en-US" dirty="0" err="1"/>
              <a:t>dengan</a:t>
            </a:r>
            <a:r>
              <a:rPr lang="en-US" dirty="0"/>
              <a:t> </a:t>
            </a:r>
            <a:r>
              <a:rPr lang="en-US" dirty="0" err="1"/>
              <a:t>perawatan</a:t>
            </a:r>
            <a:r>
              <a:rPr lang="en-US" dirty="0"/>
              <a:t> hardware dan </a:t>
            </a:r>
            <a:r>
              <a:rPr lang="en-US" dirty="0" err="1"/>
              <a:t>adakah</a:t>
            </a:r>
            <a:r>
              <a:rPr lang="en-US" dirty="0"/>
              <a:t> </a:t>
            </a:r>
            <a:r>
              <a:rPr lang="en-US" dirty="0" err="1"/>
              <a:t>tipsnya</a:t>
            </a:r>
            <a:r>
              <a:rPr lang="en-US" dirty="0"/>
              <a:t> (</a:t>
            </a:r>
            <a:r>
              <a:rPr lang="en-US" dirty="0" err="1"/>
              <a:t>fachry</a:t>
            </a:r>
            <a:r>
              <a:rPr lang="en-US" dirty="0"/>
              <a:t> </a:t>
            </a:r>
            <a:r>
              <a:rPr lang="en-US" dirty="0" err="1"/>
              <a:t>kel</a:t>
            </a:r>
            <a:r>
              <a:rPr lang="en-US" dirty="0"/>
              <a:t> 1)</a:t>
            </a:r>
          </a:p>
          <a:p>
            <a:pPr marL="514350" indent="-514350">
              <a:buAutoNum type="arabicPeriod"/>
            </a:pPr>
            <a:r>
              <a:rPr lang="en-ID" dirty="0" err="1"/>
              <a:t>Apakah</a:t>
            </a:r>
            <a:r>
              <a:rPr lang="en-ID" dirty="0"/>
              <a:t> </a:t>
            </a:r>
            <a:r>
              <a:rPr lang="en-ID" dirty="0" err="1"/>
              <a:t>os</a:t>
            </a:r>
            <a:r>
              <a:rPr lang="en-ID" dirty="0"/>
              <a:t> windows 11 </a:t>
            </a:r>
            <a:r>
              <a:rPr lang="en-ID" dirty="0" err="1"/>
              <a:t>aman</a:t>
            </a:r>
            <a:r>
              <a:rPr lang="en-ID" dirty="0"/>
              <a:t> </a:t>
            </a:r>
            <a:r>
              <a:rPr lang="en-ID" dirty="0" err="1"/>
              <a:t>dipasang</a:t>
            </a:r>
            <a:r>
              <a:rPr lang="en-ID" dirty="0"/>
              <a:t> di mobile device (</a:t>
            </a:r>
            <a:r>
              <a:rPr lang="en-ID" dirty="0" err="1"/>
              <a:t>ridwan</a:t>
            </a:r>
            <a:r>
              <a:rPr lang="en-ID" dirty="0"/>
              <a:t> </a:t>
            </a:r>
            <a:r>
              <a:rPr lang="en-ID" dirty="0" err="1"/>
              <a:t>kel</a:t>
            </a:r>
            <a:r>
              <a:rPr lang="en-ID" dirty="0"/>
              <a:t> 1)</a:t>
            </a:r>
          </a:p>
          <a:p>
            <a:pPr marL="514350" indent="-514350">
              <a:buAutoNum type="arabicPeriod"/>
            </a:pPr>
            <a:r>
              <a:rPr lang="en-ID" dirty="0" err="1"/>
              <a:t>Jelaskan</a:t>
            </a:r>
            <a:r>
              <a:rPr lang="en-ID" dirty="0"/>
              <a:t> </a:t>
            </a:r>
            <a:r>
              <a:rPr lang="en-ID" dirty="0" err="1"/>
              <a:t>interoperabilitas</a:t>
            </a:r>
            <a:r>
              <a:rPr lang="en-ID" dirty="0"/>
              <a:t> </a:t>
            </a:r>
            <a:r>
              <a:rPr lang="en-ID" dirty="0" err="1"/>
              <a:t>antar</a:t>
            </a:r>
            <a:r>
              <a:rPr lang="en-ID" dirty="0"/>
              <a:t> </a:t>
            </a:r>
            <a:r>
              <a:rPr lang="en-ID" dirty="0" err="1"/>
              <a:t>perangkat</a:t>
            </a:r>
            <a:r>
              <a:rPr lang="en-ID" dirty="0"/>
              <a:t> (</a:t>
            </a:r>
            <a:r>
              <a:rPr lang="en-ID" dirty="0" err="1"/>
              <a:t>rizal</a:t>
            </a:r>
            <a:r>
              <a:rPr lang="en-ID" dirty="0"/>
              <a:t> </a:t>
            </a:r>
            <a:r>
              <a:rPr lang="en-ID" dirty="0" err="1"/>
              <a:t>kel</a:t>
            </a:r>
            <a:r>
              <a:rPr lang="en-ID" dirty="0"/>
              <a:t> 4)</a:t>
            </a:r>
          </a:p>
        </p:txBody>
      </p:sp>
    </p:spTree>
    <p:extLst>
      <p:ext uri="{BB962C8B-B14F-4D97-AF65-F5344CB8AC3E}">
        <p14:creationId xmlns:p14="http://schemas.microsoft.com/office/powerpoint/2010/main" val="1784838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1705685" y="3697482"/>
            <a:ext cx="7344918" cy="8229600"/>
          </a:xfrm>
          <a:custGeom>
            <a:avLst/>
            <a:gdLst/>
            <a:ahLst/>
            <a:cxnLst/>
            <a:rect l="l" t="t" r="r" b="b"/>
            <a:pathLst>
              <a:path w="7344918" h="8229600">
                <a:moveTo>
                  <a:pt x="0" y="0"/>
                </a:moveTo>
                <a:lnTo>
                  <a:pt x="7344918" y="0"/>
                </a:lnTo>
                <a:lnTo>
                  <a:pt x="7344918" y="8229600"/>
                </a:lnTo>
                <a:lnTo>
                  <a:pt x="0" y="8229600"/>
                </a:lnTo>
                <a:lnTo>
                  <a:pt x="0" y="0"/>
                </a:lnTo>
                <a:close/>
              </a:path>
            </a:pathLst>
          </a:custGeom>
          <a:blipFill>
            <a:blip r:embed="rId2">
              <a:alphaModFix amt="52000"/>
            </a:blip>
            <a:stretch>
              <a:fillRect/>
            </a:stretch>
          </a:blipFill>
        </p:spPr>
      </p:sp>
      <p:sp>
        <p:nvSpPr>
          <p:cNvPr id="3" name="Freeform 3"/>
          <p:cNvSpPr/>
          <p:nvPr/>
        </p:nvSpPr>
        <p:spPr>
          <a:xfrm>
            <a:off x="15327160" y="7310406"/>
            <a:ext cx="3208385" cy="3209988"/>
          </a:xfrm>
          <a:custGeom>
            <a:avLst/>
            <a:gdLst/>
            <a:ahLst/>
            <a:cxnLst/>
            <a:rect l="l" t="t" r="r" b="b"/>
            <a:pathLst>
              <a:path w="3208385" h="3209988">
                <a:moveTo>
                  <a:pt x="0" y="0"/>
                </a:moveTo>
                <a:lnTo>
                  <a:pt x="3208385" y="0"/>
                </a:lnTo>
                <a:lnTo>
                  <a:pt x="3208385" y="3209988"/>
                </a:lnTo>
                <a:lnTo>
                  <a:pt x="0" y="3209988"/>
                </a:lnTo>
                <a:lnTo>
                  <a:pt x="0" y="0"/>
                </a:lnTo>
                <a:close/>
              </a:path>
            </a:pathLst>
          </a:custGeom>
          <a:blipFill>
            <a:blip r:embed="rId3"/>
            <a:stretch>
              <a:fillRect/>
            </a:stretch>
          </a:blipFill>
        </p:spPr>
      </p:sp>
      <p:sp>
        <p:nvSpPr>
          <p:cNvPr id="4" name="Freeform 4"/>
          <p:cNvSpPr/>
          <p:nvPr/>
        </p:nvSpPr>
        <p:spPr>
          <a:xfrm>
            <a:off x="-2643759" y="-417318"/>
            <a:ext cx="7344918" cy="8229600"/>
          </a:xfrm>
          <a:custGeom>
            <a:avLst/>
            <a:gdLst/>
            <a:ahLst/>
            <a:cxnLst/>
            <a:rect l="l" t="t" r="r" b="b"/>
            <a:pathLst>
              <a:path w="7344918" h="8229600">
                <a:moveTo>
                  <a:pt x="0" y="0"/>
                </a:moveTo>
                <a:lnTo>
                  <a:pt x="7344918" y="0"/>
                </a:lnTo>
                <a:lnTo>
                  <a:pt x="7344918" y="8229600"/>
                </a:lnTo>
                <a:lnTo>
                  <a:pt x="0" y="8229600"/>
                </a:lnTo>
                <a:lnTo>
                  <a:pt x="0" y="0"/>
                </a:lnTo>
                <a:close/>
              </a:path>
            </a:pathLst>
          </a:custGeom>
          <a:blipFill>
            <a:blip r:embed="rId2">
              <a:alphaModFix amt="52000"/>
            </a:blip>
            <a:stretch>
              <a:fillRect/>
            </a:stretch>
          </a:blipFill>
        </p:spPr>
      </p:sp>
      <p:sp>
        <p:nvSpPr>
          <p:cNvPr id="5" name="Freeform 5"/>
          <p:cNvSpPr/>
          <p:nvPr/>
        </p:nvSpPr>
        <p:spPr>
          <a:xfrm>
            <a:off x="-569112" y="-294690"/>
            <a:ext cx="4160059" cy="4162137"/>
          </a:xfrm>
          <a:custGeom>
            <a:avLst/>
            <a:gdLst/>
            <a:ahLst/>
            <a:cxnLst/>
            <a:rect l="l" t="t" r="r" b="b"/>
            <a:pathLst>
              <a:path w="4160059" h="4162137">
                <a:moveTo>
                  <a:pt x="0" y="0"/>
                </a:moveTo>
                <a:lnTo>
                  <a:pt x="4160059" y="0"/>
                </a:lnTo>
                <a:lnTo>
                  <a:pt x="4160059" y="4162138"/>
                </a:lnTo>
                <a:lnTo>
                  <a:pt x="0" y="4162138"/>
                </a:lnTo>
                <a:lnTo>
                  <a:pt x="0" y="0"/>
                </a:lnTo>
                <a:close/>
              </a:path>
            </a:pathLst>
          </a:custGeom>
          <a:blipFill>
            <a:blip r:embed="rId3"/>
            <a:stretch>
              <a:fillRect/>
            </a:stretch>
          </a:blipFill>
        </p:spPr>
      </p:sp>
      <p:sp>
        <p:nvSpPr>
          <p:cNvPr id="6" name="TextBox 6"/>
          <p:cNvSpPr txBox="1"/>
          <p:nvPr/>
        </p:nvSpPr>
        <p:spPr>
          <a:xfrm>
            <a:off x="3731895" y="1901479"/>
            <a:ext cx="11146117" cy="1152187"/>
          </a:xfrm>
          <a:prstGeom prst="rect">
            <a:avLst/>
          </a:prstGeom>
        </p:spPr>
        <p:txBody>
          <a:bodyPr lIns="0" tIns="0" rIns="0" bIns="0" rtlCol="0" anchor="t">
            <a:spAutoFit/>
          </a:bodyPr>
          <a:lstStyle/>
          <a:p>
            <a:pPr algn="ctr">
              <a:lnSpc>
                <a:spcPts val="8470"/>
              </a:lnSpc>
            </a:pPr>
            <a:r>
              <a:rPr lang="en-US" sz="9207">
                <a:solidFill>
                  <a:srgbClr val="FFFFFF"/>
                </a:solidFill>
                <a:latin typeface="TT Octosquares Bold"/>
              </a:rPr>
              <a:t>MATERI</a:t>
            </a:r>
          </a:p>
        </p:txBody>
      </p:sp>
      <p:sp>
        <p:nvSpPr>
          <p:cNvPr id="7" name="Freeform 7"/>
          <p:cNvSpPr/>
          <p:nvPr/>
        </p:nvSpPr>
        <p:spPr>
          <a:xfrm>
            <a:off x="717915" y="3867448"/>
            <a:ext cx="8184113" cy="6884885"/>
          </a:xfrm>
          <a:custGeom>
            <a:avLst/>
            <a:gdLst/>
            <a:ahLst/>
            <a:cxnLst/>
            <a:rect l="l" t="t" r="r" b="b"/>
            <a:pathLst>
              <a:path w="8184113" h="6884885">
                <a:moveTo>
                  <a:pt x="0" y="0"/>
                </a:moveTo>
                <a:lnTo>
                  <a:pt x="8184112" y="0"/>
                </a:lnTo>
                <a:lnTo>
                  <a:pt x="8184112" y="6884884"/>
                </a:lnTo>
                <a:lnTo>
                  <a:pt x="0" y="6884884"/>
                </a:lnTo>
                <a:lnTo>
                  <a:pt x="0" y="0"/>
                </a:lnTo>
                <a:close/>
              </a:path>
            </a:pathLst>
          </a:custGeom>
          <a:blipFill>
            <a:blip r:embed="rId4">
              <a:alphaModFix amt="82000"/>
            </a:blip>
            <a:stretch>
              <a:fillRect/>
            </a:stretch>
          </a:blipFill>
        </p:spPr>
      </p:sp>
      <p:sp>
        <p:nvSpPr>
          <p:cNvPr id="8" name="Freeform 8"/>
          <p:cNvSpPr/>
          <p:nvPr/>
        </p:nvSpPr>
        <p:spPr>
          <a:xfrm>
            <a:off x="9430158" y="3867448"/>
            <a:ext cx="8184113" cy="6884885"/>
          </a:xfrm>
          <a:custGeom>
            <a:avLst/>
            <a:gdLst/>
            <a:ahLst/>
            <a:cxnLst/>
            <a:rect l="l" t="t" r="r" b="b"/>
            <a:pathLst>
              <a:path w="8184113" h="6884885">
                <a:moveTo>
                  <a:pt x="0" y="0"/>
                </a:moveTo>
                <a:lnTo>
                  <a:pt x="8184113" y="0"/>
                </a:lnTo>
                <a:lnTo>
                  <a:pt x="8184113" y="6884884"/>
                </a:lnTo>
                <a:lnTo>
                  <a:pt x="0" y="6884884"/>
                </a:lnTo>
                <a:lnTo>
                  <a:pt x="0" y="0"/>
                </a:lnTo>
                <a:close/>
              </a:path>
            </a:pathLst>
          </a:custGeom>
          <a:blipFill>
            <a:blip r:embed="rId4">
              <a:alphaModFix amt="82000"/>
            </a:blip>
            <a:stretch>
              <a:fillRect/>
            </a:stretch>
          </a:blipFill>
        </p:spPr>
      </p:sp>
      <p:sp>
        <p:nvSpPr>
          <p:cNvPr id="9" name="TextBox 9"/>
          <p:cNvSpPr txBox="1"/>
          <p:nvPr/>
        </p:nvSpPr>
        <p:spPr>
          <a:xfrm>
            <a:off x="17110021" y="9353550"/>
            <a:ext cx="810939" cy="417025"/>
          </a:xfrm>
          <a:prstGeom prst="rect">
            <a:avLst/>
          </a:prstGeom>
        </p:spPr>
        <p:txBody>
          <a:bodyPr lIns="0" tIns="0" rIns="0" bIns="0" rtlCol="0" anchor="t">
            <a:spAutoFit/>
          </a:bodyPr>
          <a:lstStyle/>
          <a:p>
            <a:pPr algn="ctr">
              <a:lnSpc>
                <a:spcPts val="3099"/>
              </a:lnSpc>
            </a:pPr>
            <a:r>
              <a:rPr lang="en-US" sz="3369">
                <a:solidFill>
                  <a:srgbClr val="FFFFFF"/>
                </a:solidFill>
                <a:latin typeface="TT Octosquares Bold"/>
              </a:rPr>
              <a:t>03</a:t>
            </a:r>
          </a:p>
        </p:txBody>
      </p:sp>
      <p:sp>
        <p:nvSpPr>
          <p:cNvPr id="10" name="TextBox 10"/>
          <p:cNvSpPr txBox="1"/>
          <p:nvPr/>
        </p:nvSpPr>
        <p:spPr>
          <a:xfrm>
            <a:off x="1291523" y="5655186"/>
            <a:ext cx="7036897" cy="3878850"/>
          </a:xfrm>
          <a:prstGeom prst="rect">
            <a:avLst/>
          </a:prstGeom>
        </p:spPr>
        <p:txBody>
          <a:bodyPr lIns="0" tIns="0" rIns="0" bIns="0" rtlCol="0" anchor="t">
            <a:spAutoFit/>
          </a:bodyPr>
          <a:lstStyle/>
          <a:p>
            <a:pPr algn="ctr">
              <a:lnSpc>
                <a:spcPts val="3407"/>
              </a:lnSpc>
            </a:pPr>
            <a:r>
              <a:rPr lang="en-US" sz="2863">
                <a:solidFill>
                  <a:srgbClr val="FFFFFF"/>
                </a:solidFill>
                <a:latin typeface="Poppins"/>
              </a:rPr>
              <a:t>Definisi hardware, komponen utama hardware, pemeliharaan fisik hardware, pembaruan dan upgrade hardware, pengelolaan driver dan BIOS, pemantauan dan dianogsa masalah, keamanan dan privasi hardware, tantangan pengelolaan hardware serta cara merawat komputer.</a:t>
            </a:r>
          </a:p>
        </p:txBody>
      </p:sp>
      <p:sp>
        <p:nvSpPr>
          <p:cNvPr id="11" name="TextBox 11"/>
          <p:cNvSpPr txBox="1"/>
          <p:nvPr/>
        </p:nvSpPr>
        <p:spPr>
          <a:xfrm>
            <a:off x="9966605" y="5987846"/>
            <a:ext cx="7378420" cy="4231322"/>
          </a:xfrm>
          <a:prstGeom prst="rect">
            <a:avLst/>
          </a:prstGeom>
        </p:spPr>
        <p:txBody>
          <a:bodyPr lIns="0" tIns="0" rIns="0" bIns="0" rtlCol="0" anchor="t">
            <a:spAutoFit/>
          </a:bodyPr>
          <a:lstStyle/>
          <a:p>
            <a:pPr algn="ctr">
              <a:lnSpc>
                <a:spcPts val="3339"/>
              </a:lnSpc>
            </a:pPr>
            <a:r>
              <a:rPr lang="en-US" sz="2806">
                <a:solidFill>
                  <a:srgbClr val="FFFFFF"/>
                </a:solidFill>
                <a:latin typeface="Poppins"/>
              </a:rPr>
              <a:t>Perkembangan teknologi printer serta jenis-jenis printer, perkembangan teknologi laptop, tantangan dalam pengelolaan laptop, perkembangan teknologi mobile device, perkembangan sistem operasi selain pada PC, serta tantangan Dalam Mengelola dan Memperbarui OS di Lingkungan yang Beragam</a:t>
            </a:r>
          </a:p>
          <a:p>
            <a:pPr algn="ctr">
              <a:lnSpc>
                <a:spcPts val="3339"/>
              </a:lnSpc>
            </a:pPr>
            <a:endParaRPr lang="en-US" sz="2806">
              <a:solidFill>
                <a:srgbClr val="FFFFFF"/>
              </a:solidFill>
              <a:latin typeface="Poppins"/>
            </a:endParaRPr>
          </a:p>
        </p:txBody>
      </p:sp>
      <p:sp>
        <p:nvSpPr>
          <p:cNvPr id="12" name="TextBox 12"/>
          <p:cNvSpPr txBox="1"/>
          <p:nvPr/>
        </p:nvSpPr>
        <p:spPr>
          <a:xfrm>
            <a:off x="1962936" y="4524833"/>
            <a:ext cx="5694070" cy="781384"/>
          </a:xfrm>
          <a:prstGeom prst="rect">
            <a:avLst/>
          </a:prstGeom>
        </p:spPr>
        <p:txBody>
          <a:bodyPr lIns="0" tIns="0" rIns="0" bIns="0" rtlCol="0" anchor="t">
            <a:spAutoFit/>
          </a:bodyPr>
          <a:lstStyle/>
          <a:p>
            <a:pPr algn="ctr">
              <a:lnSpc>
                <a:spcPts val="3134"/>
              </a:lnSpc>
              <a:spcBef>
                <a:spcPct val="0"/>
              </a:spcBef>
            </a:pPr>
            <a:r>
              <a:rPr lang="en-US" sz="2238">
                <a:solidFill>
                  <a:srgbClr val="82D5FF"/>
                </a:solidFill>
                <a:latin typeface="TT Octosquares Expanded Bold"/>
              </a:rPr>
              <a:t>PENGELOLAAN HARDWARE PADA PC</a:t>
            </a:r>
          </a:p>
        </p:txBody>
      </p:sp>
      <p:sp>
        <p:nvSpPr>
          <p:cNvPr id="13" name="TextBox 13"/>
          <p:cNvSpPr txBox="1"/>
          <p:nvPr/>
        </p:nvSpPr>
        <p:spPr>
          <a:xfrm>
            <a:off x="9787437" y="4551067"/>
            <a:ext cx="7679607" cy="1223838"/>
          </a:xfrm>
          <a:prstGeom prst="rect">
            <a:avLst/>
          </a:prstGeom>
        </p:spPr>
        <p:txBody>
          <a:bodyPr lIns="0" tIns="0" rIns="0" bIns="0" rtlCol="0" anchor="t">
            <a:spAutoFit/>
          </a:bodyPr>
          <a:lstStyle/>
          <a:p>
            <a:pPr algn="ctr">
              <a:lnSpc>
                <a:spcPts val="3291"/>
              </a:lnSpc>
              <a:spcBef>
                <a:spcPct val="0"/>
              </a:spcBef>
            </a:pPr>
            <a:r>
              <a:rPr lang="en-US" sz="2351">
                <a:solidFill>
                  <a:srgbClr val="82D5FF"/>
                </a:solidFill>
                <a:latin typeface="TT Octosquares Expanded Bold"/>
              </a:rPr>
              <a:t>PERKEMBANGAN TEKNOLOGI PRINTER, LAPTOP, MOBILE DEVICE DAN OS SELAIN PADA PC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276477" y="837576"/>
            <a:ext cx="15735045" cy="8611847"/>
            <a:chOff x="0" y="0"/>
            <a:chExt cx="4144209" cy="2268141"/>
          </a:xfrm>
        </p:grpSpPr>
        <p:sp>
          <p:nvSpPr>
            <p:cNvPr id="3" name="Freeform 3"/>
            <p:cNvSpPr/>
            <p:nvPr/>
          </p:nvSpPr>
          <p:spPr>
            <a:xfrm>
              <a:off x="0" y="0"/>
              <a:ext cx="4144209" cy="2268141"/>
            </a:xfrm>
            <a:custGeom>
              <a:avLst/>
              <a:gdLst/>
              <a:ahLst/>
              <a:cxnLst/>
              <a:rect l="l" t="t" r="r" b="b"/>
              <a:pathLst>
                <a:path w="4144209" h="2268141">
                  <a:moveTo>
                    <a:pt x="4064791" y="0"/>
                  </a:moveTo>
                  <a:lnTo>
                    <a:pt x="79418" y="0"/>
                  </a:lnTo>
                  <a:cubicBezTo>
                    <a:pt x="79418" y="43699"/>
                    <a:pt x="44079" y="79418"/>
                    <a:pt x="0" y="79418"/>
                  </a:cubicBezTo>
                  <a:lnTo>
                    <a:pt x="0" y="2188723"/>
                  </a:lnTo>
                  <a:cubicBezTo>
                    <a:pt x="43699" y="2188723"/>
                    <a:pt x="79418" y="2224062"/>
                    <a:pt x="79418" y="2268141"/>
                  </a:cubicBezTo>
                  <a:lnTo>
                    <a:pt x="4064791" y="2268141"/>
                  </a:lnTo>
                  <a:cubicBezTo>
                    <a:pt x="4064791" y="2224442"/>
                    <a:pt x="4100130" y="2188723"/>
                    <a:pt x="4144209" y="2188723"/>
                  </a:cubicBezTo>
                  <a:lnTo>
                    <a:pt x="4144209" y="79418"/>
                  </a:lnTo>
                  <a:cubicBezTo>
                    <a:pt x="4100510" y="79418"/>
                    <a:pt x="4064791" y="44079"/>
                    <a:pt x="4064791" y="0"/>
                  </a:cubicBezTo>
                  <a:close/>
                </a:path>
              </a:pathLst>
            </a:custGeom>
            <a:solidFill>
              <a:srgbClr val="000000">
                <a:alpha val="0"/>
              </a:srgbClr>
            </a:solidFill>
            <a:ln w="19050" cap="sq">
              <a:solidFill>
                <a:srgbClr val="FFCFD2"/>
              </a:solidFill>
              <a:prstDash val="solid"/>
              <a:miter/>
            </a:ln>
          </p:spPr>
        </p:sp>
        <p:sp>
          <p:nvSpPr>
            <p:cNvPr id="4" name="TextBox 4"/>
            <p:cNvSpPr txBox="1"/>
            <p:nvPr/>
          </p:nvSpPr>
          <p:spPr>
            <a:xfrm>
              <a:off x="38100" y="0"/>
              <a:ext cx="4068009" cy="223004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392898" y="5902430"/>
            <a:ext cx="7093988" cy="709398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4388" r="-34388"/>
              </a:stretch>
            </a:blipFill>
            <a:ln w="38100" cap="sq">
              <a:solidFill>
                <a:srgbClr val="FFFCF3"/>
              </a:solidFill>
              <a:prstDash val="solid"/>
              <a:miter/>
            </a:ln>
          </p:spPr>
        </p:sp>
      </p:grpSp>
      <p:sp>
        <p:nvSpPr>
          <p:cNvPr id="7" name="Freeform 7"/>
          <p:cNvSpPr/>
          <p:nvPr/>
        </p:nvSpPr>
        <p:spPr>
          <a:xfrm>
            <a:off x="14026391" y="510325"/>
            <a:ext cx="1617859" cy="1626732"/>
          </a:xfrm>
          <a:custGeom>
            <a:avLst/>
            <a:gdLst/>
            <a:ahLst/>
            <a:cxnLst/>
            <a:rect l="l" t="t" r="r" b="b"/>
            <a:pathLst>
              <a:path w="1617859" h="1626732">
                <a:moveTo>
                  <a:pt x="0" y="0"/>
                </a:moveTo>
                <a:lnTo>
                  <a:pt x="1617859" y="0"/>
                </a:lnTo>
                <a:lnTo>
                  <a:pt x="1617859" y="1626732"/>
                </a:lnTo>
                <a:lnTo>
                  <a:pt x="0" y="16267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641441" y="510325"/>
            <a:ext cx="1617859" cy="1626732"/>
          </a:xfrm>
          <a:custGeom>
            <a:avLst/>
            <a:gdLst/>
            <a:ahLst/>
            <a:cxnLst/>
            <a:rect l="l" t="t" r="r" b="b"/>
            <a:pathLst>
              <a:path w="1617859" h="1626732">
                <a:moveTo>
                  <a:pt x="0" y="0"/>
                </a:moveTo>
                <a:lnTo>
                  <a:pt x="1617859" y="0"/>
                </a:lnTo>
                <a:lnTo>
                  <a:pt x="1617859" y="1626732"/>
                </a:lnTo>
                <a:lnTo>
                  <a:pt x="0" y="16267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441406" y="5861690"/>
            <a:ext cx="1617859" cy="1626732"/>
          </a:xfrm>
          <a:custGeom>
            <a:avLst/>
            <a:gdLst/>
            <a:ahLst/>
            <a:cxnLst/>
            <a:rect l="l" t="t" r="r" b="b"/>
            <a:pathLst>
              <a:path w="1617859" h="1626732">
                <a:moveTo>
                  <a:pt x="0" y="0"/>
                </a:moveTo>
                <a:lnTo>
                  <a:pt x="1617860" y="0"/>
                </a:lnTo>
                <a:lnTo>
                  <a:pt x="1617860" y="1626732"/>
                </a:lnTo>
                <a:lnTo>
                  <a:pt x="0" y="16267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056456" y="5861690"/>
            <a:ext cx="1617859" cy="1626732"/>
          </a:xfrm>
          <a:custGeom>
            <a:avLst/>
            <a:gdLst/>
            <a:ahLst/>
            <a:cxnLst/>
            <a:rect l="l" t="t" r="r" b="b"/>
            <a:pathLst>
              <a:path w="1617859" h="1626732">
                <a:moveTo>
                  <a:pt x="0" y="0"/>
                </a:moveTo>
                <a:lnTo>
                  <a:pt x="1617860" y="0"/>
                </a:lnTo>
                <a:lnTo>
                  <a:pt x="1617860" y="1626732"/>
                </a:lnTo>
                <a:lnTo>
                  <a:pt x="0" y="16267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1"/>
          <p:cNvGrpSpPr/>
          <p:nvPr/>
        </p:nvGrpSpPr>
        <p:grpSpPr>
          <a:xfrm>
            <a:off x="11625188" y="7620731"/>
            <a:ext cx="1066990" cy="106699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90D4D">
                    <a:alpha val="100000"/>
                  </a:srgbClr>
                </a:gs>
                <a:gs pos="100000">
                  <a:srgbClr val="2C81A4">
                    <a:alpha val="100000"/>
                  </a:srgbClr>
                </a:gs>
              </a:gsLst>
              <a:lin ang="0"/>
            </a:gra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814941" y="1718590"/>
            <a:ext cx="10658119" cy="868053"/>
          </a:xfrm>
          <a:prstGeom prst="rect">
            <a:avLst/>
          </a:prstGeom>
        </p:spPr>
        <p:txBody>
          <a:bodyPr lIns="0" tIns="0" rIns="0" bIns="0" rtlCol="0" anchor="t">
            <a:spAutoFit/>
          </a:bodyPr>
          <a:lstStyle/>
          <a:p>
            <a:pPr algn="ctr">
              <a:lnSpc>
                <a:spcPts val="6440"/>
              </a:lnSpc>
            </a:pPr>
            <a:r>
              <a:rPr lang="en-US" sz="7000">
                <a:solidFill>
                  <a:srgbClr val="FFFFFF"/>
                </a:solidFill>
                <a:latin typeface="TT Octosquares Bold"/>
              </a:rPr>
              <a:t>PENDAHULUAN</a:t>
            </a:r>
          </a:p>
        </p:txBody>
      </p:sp>
      <p:sp>
        <p:nvSpPr>
          <p:cNvPr id="15" name="TextBox 15"/>
          <p:cNvSpPr txBox="1"/>
          <p:nvPr/>
        </p:nvSpPr>
        <p:spPr>
          <a:xfrm>
            <a:off x="2059266" y="3042933"/>
            <a:ext cx="14548149" cy="2818757"/>
          </a:xfrm>
          <a:prstGeom prst="rect">
            <a:avLst/>
          </a:prstGeom>
        </p:spPr>
        <p:txBody>
          <a:bodyPr lIns="0" tIns="0" rIns="0" bIns="0" rtlCol="0" anchor="t">
            <a:spAutoFit/>
          </a:bodyPr>
          <a:lstStyle/>
          <a:p>
            <a:pPr algn="ctr">
              <a:lnSpc>
                <a:spcPts val="3199"/>
              </a:lnSpc>
            </a:pPr>
            <a:r>
              <a:rPr lang="en-US" sz="2688">
                <a:solidFill>
                  <a:srgbClr val="FFFFFF"/>
                </a:solidFill>
                <a:latin typeface="Poppins"/>
              </a:rPr>
              <a:t>Dalam era digital saat ini, pengelolaan hardware yang baik pada komputer sangat penting untuk memastikan kinerja optimal dan umur panjang perangkat. Selain itu, teknologi perangkat keras seperti printer, laptop, mobile device, dan sistem operasi terus berkembang dengan sangat pesat, menawarkan fitur dan kemampuan yang semakin canggih. Slide ini memberikan gambaran umum tentang topik yang akan dibahas dalam presentasi.</a:t>
            </a:r>
          </a:p>
          <a:p>
            <a:pPr algn="ctr">
              <a:lnSpc>
                <a:spcPts val="3199"/>
              </a:lnSpc>
            </a:pPr>
            <a:endParaRPr lang="en-US" sz="2688">
              <a:solidFill>
                <a:srgbClr val="FFFFFF"/>
              </a:solidFill>
              <a:latin typeface="Poppins"/>
            </a:endParaRPr>
          </a:p>
        </p:txBody>
      </p:sp>
      <p:sp>
        <p:nvSpPr>
          <p:cNvPr id="16" name="TextBox 16"/>
          <p:cNvSpPr txBox="1"/>
          <p:nvPr/>
        </p:nvSpPr>
        <p:spPr>
          <a:xfrm>
            <a:off x="17110021" y="9353550"/>
            <a:ext cx="810939" cy="417025"/>
          </a:xfrm>
          <a:prstGeom prst="rect">
            <a:avLst/>
          </a:prstGeom>
        </p:spPr>
        <p:txBody>
          <a:bodyPr lIns="0" tIns="0" rIns="0" bIns="0" rtlCol="0" anchor="t">
            <a:spAutoFit/>
          </a:bodyPr>
          <a:lstStyle/>
          <a:p>
            <a:pPr algn="ctr">
              <a:lnSpc>
                <a:spcPts val="3099"/>
              </a:lnSpc>
            </a:pPr>
            <a:r>
              <a:rPr lang="en-US" sz="3369">
                <a:solidFill>
                  <a:srgbClr val="FFFFFF"/>
                </a:solidFill>
                <a:latin typeface="TT Octosquares Bold"/>
              </a:rPr>
              <a:t>04</a:t>
            </a:r>
          </a:p>
        </p:txBody>
      </p:sp>
      <p:grpSp>
        <p:nvGrpSpPr>
          <p:cNvPr id="17" name="Group 17"/>
          <p:cNvGrpSpPr/>
          <p:nvPr/>
        </p:nvGrpSpPr>
        <p:grpSpPr>
          <a:xfrm>
            <a:off x="5687290" y="7620731"/>
            <a:ext cx="536655" cy="53665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90D4D">
                    <a:alpha val="100000"/>
                  </a:srgbClr>
                </a:gs>
                <a:gs pos="100000">
                  <a:srgbClr val="2C81A4">
                    <a:alpha val="100000"/>
                  </a:srgbClr>
                </a:gs>
              </a:gsLst>
              <a:lin ang="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89226" y="-1077295"/>
            <a:ext cx="12441590" cy="12441590"/>
          </a:xfrm>
          <a:custGeom>
            <a:avLst/>
            <a:gdLst/>
            <a:ahLst/>
            <a:cxnLst/>
            <a:rect l="l" t="t" r="r" b="b"/>
            <a:pathLst>
              <a:path w="12441590" h="12441590">
                <a:moveTo>
                  <a:pt x="0" y="0"/>
                </a:moveTo>
                <a:lnTo>
                  <a:pt x="12441589" y="0"/>
                </a:lnTo>
                <a:lnTo>
                  <a:pt x="12441589" y="12441590"/>
                </a:lnTo>
                <a:lnTo>
                  <a:pt x="0" y="12441590"/>
                </a:lnTo>
                <a:lnTo>
                  <a:pt x="0" y="0"/>
                </a:lnTo>
                <a:close/>
              </a:path>
            </a:pathLst>
          </a:custGeom>
          <a:blipFill>
            <a:blip r:embed="rId2">
              <a:alphaModFix amt="44999"/>
            </a:blip>
            <a:stretch>
              <a:fillRect/>
            </a:stretch>
          </a:blipFill>
        </p:spPr>
      </p:sp>
      <p:sp>
        <p:nvSpPr>
          <p:cNvPr id="3" name="Freeform 3"/>
          <p:cNvSpPr/>
          <p:nvPr/>
        </p:nvSpPr>
        <p:spPr>
          <a:xfrm>
            <a:off x="-520699" y="-238603"/>
            <a:ext cx="3098797" cy="3087177"/>
          </a:xfrm>
          <a:custGeom>
            <a:avLst/>
            <a:gdLst/>
            <a:ahLst/>
            <a:cxnLst/>
            <a:rect l="l" t="t" r="r" b="b"/>
            <a:pathLst>
              <a:path w="3098797" h="3087177">
                <a:moveTo>
                  <a:pt x="0" y="0"/>
                </a:moveTo>
                <a:lnTo>
                  <a:pt x="3098798" y="0"/>
                </a:lnTo>
                <a:lnTo>
                  <a:pt x="3098798" y="3087177"/>
                </a:lnTo>
                <a:lnTo>
                  <a:pt x="0" y="3087177"/>
                </a:lnTo>
                <a:lnTo>
                  <a:pt x="0" y="0"/>
                </a:lnTo>
                <a:close/>
              </a:path>
            </a:pathLst>
          </a:custGeom>
          <a:blipFill>
            <a:blip r:embed="rId3"/>
            <a:stretch>
              <a:fillRect/>
            </a:stretch>
          </a:blipFill>
        </p:spPr>
      </p:sp>
      <p:sp>
        <p:nvSpPr>
          <p:cNvPr id="4" name="TextBox 4"/>
          <p:cNvSpPr txBox="1"/>
          <p:nvPr/>
        </p:nvSpPr>
        <p:spPr>
          <a:xfrm>
            <a:off x="17110021" y="9353550"/>
            <a:ext cx="810939" cy="417025"/>
          </a:xfrm>
          <a:prstGeom prst="rect">
            <a:avLst/>
          </a:prstGeom>
        </p:spPr>
        <p:txBody>
          <a:bodyPr lIns="0" tIns="0" rIns="0" bIns="0" rtlCol="0" anchor="t">
            <a:spAutoFit/>
          </a:bodyPr>
          <a:lstStyle/>
          <a:p>
            <a:pPr algn="ctr">
              <a:lnSpc>
                <a:spcPts val="3099"/>
              </a:lnSpc>
            </a:pPr>
            <a:r>
              <a:rPr lang="en-US" sz="3369">
                <a:solidFill>
                  <a:srgbClr val="FFFFFF"/>
                </a:solidFill>
                <a:latin typeface="TT Octosquares Bold"/>
              </a:rPr>
              <a:t>05</a:t>
            </a:r>
          </a:p>
        </p:txBody>
      </p:sp>
      <p:sp>
        <p:nvSpPr>
          <p:cNvPr id="5" name="TextBox 5"/>
          <p:cNvSpPr txBox="1"/>
          <p:nvPr/>
        </p:nvSpPr>
        <p:spPr>
          <a:xfrm>
            <a:off x="2395936" y="2430398"/>
            <a:ext cx="11657711" cy="2213351"/>
          </a:xfrm>
          <a:prstGeom prst="rect">
            <a:avLst/>
          </a:prstGeom>
        </p:spPr>
        <p:txBody>
          <a:bodyPr lIns="0" tIns="0" rIns="0" bIns="0" rtlCol="0" anchor="t">
            <a:spAutoFit/>
          </a:bodyPr>
          <a:lstStyle/>
          <a:p>
            <a:pPr algn="l">
              <a:lnSpc>
                <a:spcPts val="8470"/>
              </a:lnSpc>
            </a:pPr>
            <a:r>
              <a:rPr lang="en-US" sz="9207">
                <a:solidFill>
                  <a:srgbClr val="FFFFFF"/>
                </a:solidFill>
                <a:latin typeface="TT Octosquares Bold"/>
              </a:rPr>
              <a:t>DEFINISI HARDWARE</a:t>
            </a:r>
          </a:p>
        </p:txBody>
      </p:sp>
      <p:sp>
        <p:nvSpPr>
          <p:cNvPr id="6" name="TextBox 6"/>
          <p:cNvSpPr txBox="1"/>
          <p:nvPr/>
        </p:nvSpPr>
        <p:spPr>
          <a:xfrm>
            <a:off x="2395936" y="5118198"/>
            <a:ext cx="11587652" cy="2615289"/>
          </a:xfrm>
          <a:prstGeom prst="rect">
            <a:avLst/>
          </a:prstGeom>
        </p:spPr>
        <p:txBody>
          <a:bodyPr lIns="0" tIns="0" rIns="0" bIns="0" rtlCol="0" anchor="t">
            <a:spAutoFit/>
          </a:bodyPr>
          <a:lstStyle/>
          <a:p>
            <a:pPr algn="l">
              <a:lnSpc>
                <a:spcPts val="3436"/>
              </a:lnSpc>
            </a:pPr>
            <a:r>
              <a:rPr lang="en-US" sz="2887">
                <a:solidFill>
                  <a:srgbClr val="FFFFFF"/>
                </a:solidFill>
                <a:latin typeface="Poppins"/>
              </a:rPr>
              <a:t>Hardware komputer adalah semua komponen fisik yang membentuk sistem komputer seperti motherboard, prosesor, memori, penyimpanan data, kartu grafis, dan lainnya. Komponen-komponen inilah yang memungkinkan komputer untuk beroperasi dan menjalankan berbagai tugas.</a:t>
            </a:r>
          </a:p>
          <a:p>
            <a:pPr algn="l">
              <a:lnSpc>
                <a:spcPts val="3436"/>
              </a:lnSpc>
            </a:pPr>
            <a:endParaRPr lang="en-US" sz="2887">
              <a:solidFill>
                <a:srgbClr val="FFFFFF"/>
              </a:solidFill>
              <a:latin typeface="Poppins"/>
            </a:endParaRPr>
          </a:p>
        </p:txBody>
      </p:sp>
      <p:sp>
        <p:nvSpPr>
          <p:cNvPr id="7" name="Freeform 7"/>
          <p:cNvSpPr/>
          <p:nvPr/>
        </p:nvSpPr>
        <p:spPr>
          <a:xfrm>
            <a:off x="12616352" y="8226987"/>
            <a:ext cx="3098797" cy="3087177"/>
          </a:xfrm>
          <a:custGeom>
            <a:avLst/>
            <a:gdLst/>
            <a:ahLst/>
            <a:cxnLst/>
            <a:rect l="l" t="t" r="r" b="b"/>
            <a:pathLst>
              <a:path w="3098797" h="3087177">
                <a:moveTo>
                  <a:pt x="0" y="0"/>
                </a:moveTo>
                <a:lnTo>
                  <a:pt x="3098798" y="0"/>
                </a:lnTo>
                <a:lnTo>
                  <a:pt x="3098798" y="3087176"/>
                </a:lnTo>
                <a:lnTo>
                  <a:pt x="0" y="3087176"/>
                </a:lnTo>
                <a:lnTo>
                  <a:pt x="0" y="0"/>
                </a:lnTo>
                <a:close/>
              </a:path>
            </a:pathLst>
          </a:custGeom>
          <a:blipFill>
            <a:blip r:embed="rId3"/>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1705685" y="3697482"/>
            <a:ext cx="7344918" cy="8229600"/>
          </a:xfrm>
          <a:custGeom>
            <a:avLst/>
            <a:gdLst/>
            <a:ahLst/>
            <a:cxnLst/>
            <a:rect l="l" t="t" r="r" b="b"/>
            <a:pathLst>
              <a:path w="7344918" h="8229600">
                <a:moveTo>
                  <a:pt x="0" y="0"/>
                </a:moveTo>
                <a:lnTo>
                  <a:pt x="7344918" y="0"/>
                </a:lnTo>
                <a:lnTo>
                  <a:pt x="7344918" y="8229600"/>
                </a:lnTo>
                <a:lnTo>
                  <a:pt x="0" y="8229600"/>
                </a:lnTo>
                <a:lnTo>
                  <a:pt x="0" y="0"/>
                </a:lnTo>
                <a:close/>
              </a:path>
            </a:pathLst>
          </a:custGeom>
          <a:blipFill>
            <a:blip r:embed="rId2">
              <a:alphaModFix amt="52000"/>
            </a:blip>
            <a:stretch>
              <a:fillRect/>
            </a:stretch>
          </a:blipFill>
        </p:spPr>
      </p:sp>
      <p:sp>
        <p:nvSpPr>
          <p:cNvPr id="3" name="Freeform 3"/>
          <p:cNvSpPr/>
          <p:nvPr/>
        </p:nvSpPr>
        <p:spPr>
          <a:xfrm>
            <a:off x="15327160" y="7310406"/>
            <a:ext cx="3208385" cy="3209988"/>
          </a:xfrm>
          <a:custGeom>
            <a:avLst/>
            <a:gdLst/>
            <a:ahLst/>
            <a:cxnLst/>
            <a:rect l="l" t="t" r="r" b="b"/>
            <a:pathLst>
              <a:path w="3208385" h="3209988">
                <a:moveTo>
                  <a:pt x="0" y="0"/>
                </a:moveTo>
                <a:lnTo>
                  <a:pt x="3208385" y="0"/>
                </a:lnTo>
                <a:lnTo>
                  <a:pt x="3208385" y="3209988"/>
                </a:lnTo>
                <a:lnTo>
                  <a:pt x="0" y="3209988"/>
                </a:lnTo>
                <a:lnTo>
                  <a:pt x="0" y="0"/>
                </a:lnTo>
                <a:close/>
              </a:path>
            </a:pathLst>
          </a:custGeom>
          <a:blipFill>
            <a:blip r:embed="rId3"/>
            <a:stretch>
              <a:fillRect/>
            </a:stretch>
          </a:blipFill>
        </p:spPr>
      </p:sp>
      <p:sp>
        <p:nvSpPr>
          <p:cNvPr id="4" name="Freeform 4"/>
          <p:cNvSpPr/>
          <p:nvPr/>
        </p:nvSpPr>
        <p:spPr>
          <a:xfrm>
            <a:off x="-2643759" y="-417318"/>
            <a:ext cx="7344918" cy="8229600"/>
          </a:xfrm>
          <a:custGeom>
            <a:avLst/>
            <a:gdLst/>
            <a:ahLst/>
            <a:cxnLst/>
            <a:rect l="l" t="t" r="r" b="b"/>
            <a:pathLst>
              <a:path w="7344918" h="8229600">
                <a:moveTo>
                  <a:pt x="0" y="0"/>
                </a:moveTo>
                <a:lnTo>
                  <a:pt x="7344918" y="0"/>
                </a:lnTo>
                <a:lnTo>
                  <a:pt x="7344918" y="8229600"/>
                </a:lnTo>
                <a:lnTo>
                  <a:pt x="0" y="8229600"/>
                </a:lnTo>
                <a:lnTo>
                  <a:pt x="0" y="0"/>
                </a:lnTo>
                <a:close/>
              </a:path>
            </a:pathLst>
          </a:custGeom>
          <a:blipFill>
            <a:blip r:embed="rId2">
              <a:alphaModFix amt="52000"/>
            </a:blip>
            <a:stretch>
              <a:fillRect/>
            </a:stretch>
          </a:blipFill>
        </p:spPr>
      </p:sp>
      <p:sp>
        <p:nvSpPr>
          <p:cNvPr id="5" name="Freeform 5"/>
          <p:cNvSpPr/>
          <p:nvPr/>
        </p:nvSpPr>
        <p:spPr>
          <a:xfrm>
            <a:off x="-569112" y="-294690"/>
            <a:ext cx="4160059" cy="4162137"/>
          </a:xfrm>
          <a:custGeom>
            <a:avLst/>
            <a:gdLst/>
            <a:ahLst/>
            <a:cxnLst/>
            <a:rect l="l" t="t" r="r" b="b"/>
            <a:pathLst>
              <a:path w="4160059" h="4162137">
                <a:moveTo>
                  <a:pt x="0" y="0"/>
                </a:moveTo>
                <a:lnTo>
                  <a:pt x="4160059" y="0"/>
                </a:lnTo>
                <a:lnTo>
                  <a:pt x="4160059" y="4162138"/>
                </a:lnTo>
                <a:lnTo>
                  <a:pt x="0" y="4162138"/>
                </a:lnTo>
                <a:lnTo>
                  <a:pt x="0" y="0"/>
                </a:lnTo>
                <a:close/>
              </a:path>
            </a:pathLst>
          </a:custGeom>
          <a:blipFill>
            <a:blip r:embed="rId3"/>
            <a:stretch>
              <a:fillRect/>
            </a:stretch>
          </a:blipFill>
        </p:spPr>
      </p:sp>
      <p:sp>
        <p:nvSpPr>
          <p:cNvPr id="6" name="TextBox 6"/>
          <p:cNvSpPr txBox="1"/>
          <p:nvPr/>
        </p:nvSpPr>
        <p:spPr>
          <a:xfrm>
            <a:off x="3275894" y="2014979"/>
            <a:ext cx="11736213" cy="1923040"/>
          </a:xfrm>
          <a:prstGeom prst="rect">
            <a:avLst/>
          </a:prstGeom>
        </p:spPr>
        <p:txBody>
          <a:bodyPr lIns="0" tIns="0" rIns="0" bIns="0" rtlCol="0" anchor="t">
            <a:spAutoFit/>
          </a:bodyPr>
          <a:lstStyle/>
          <a:p>
            <a:pPr algn="ctr">
              <a:lnSpc>
                <a:spcPts val="7366"/>
              </a:lnSpc>
            </a:pPr>
            <a:r>
              <a:rPr lang="en-US" sz="8007">
                <a:solidFill>
                  <a:srgbClr val="FFFFFF"/>
                </a:solidFill>
                <a:latin typeface="TT Octosquares Bold"/>
              </a:rPr>
              <a:t>KOMPONEN UTAMA HARDWARE PC </a:t>
            </a:r>
          </a:p>
        </p:txBody>
      </p:sp>
      <p:sp>
        <p:nvSpPr>
          <p:cNvPr id="7" name="TextBox 7"/>
          <p:cNvSpPr txBox="1"/>
          <p:nvPr/>
        </p:nvSpPr>
        <p:spPr>
          <a:xfrm>
            <a:off x="17110021" y="9353550"/>
            <a:ext cx="810939" cy="427746"/>
          </a:xfrm>
          <a:prstGeom prst="rect">
            <a:avLst/>
          </a:prstGeom>
        </p:spPr>
        <p:txBody>
          <a:bodyPr lIns="0" tIns="0" rIns="0" bIns="0" rtlCol="0" anchor="t">
            <a:spAutoFit/>
          </a:bodyPr>
          <a:lstStyle/>
          <a:p>
            <a:pPr algn="ctr">
              <a:lnSpc>
                <a:spcPts val="3099"/>
              </a:lnSpc>
            </a:pPr>
            <a:r>
              <a:rPr lang="en-US" sz="3369" dirty="0">
                <a:solidFill>
                  <a:srgbClr val="FFFFFF"/>
                </a:solidFill>
                <a:latin typeface="TT Octosquares Bold"/>
              </a:rPr>
              <a:t>06</a:t>
            </a:r>
          </a:p>
        </p:txBody>
      </p:sp>
      <p:sp>
        <p:nvSpPr>
          <p:cNvPr id="8" name="TextBox 8"/>
          <p:cNvSpPr txBox="1"/>
          <p:nvPr/>
        </p:nvSpPr>
        <p:spPr>
          <a:xfrm>
            <a:off x="2135509" y="4122263"/>
            <a:ext cx="14974512" cy="3986330"/>
          </a:xfrm>
          <a:prstGeom prst="rect">
            <a:avLst/>
          </a:prstGeom>
        </p:spPr>
        <p:txBody>
          <a:bodyPr lIns="0" tIns="0" rIns="0" bIns="0" rtlCol="0" anchor="t">
            <a:spAutoFit/>
          </a:bodyPr>
          <a:lstStyle/>
          <a:p>
            <a:pPr algn="ctr">
              <a:lnSpc>
                <a:spcPts val="3935"/>
              </a:lnSpc>
              <a:spcBef>
                <a:spcPct val="0"/>
              </a:spcBef>
            </a:pPr>
            <a:r>
              <a:rPr lang="en-US" sz="2811">
                <a:solidFill>
                  <a:srgbClr val="FFFFFF"/>
                </a:solidFill>
                <a:latin typeface="Poppins"/>
              </a:rPr>
              <a:t>Komputer terdiri dari beberapa komponen utama yang saling terhubung dan bekerja sama. Motherboard berfungsi sebagai papan utama yang menghubungkan semua komponen. Prosesor atau CPU adalah otak komputer yang melakukan perhitungan dan eksekusi instruksi. Memori atau RAM digunakan untuk menyimpan data sementara yang sedang diproses. Penyimpanan data seperti HDD dan SSD digunakan untuk menyimpan data jangka panjang. Kartu grafis atau GPU mengolah output visual, sementara PSU menyuplai daya ke semua komponen.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123177" y="7909444"/>
            <a:ext cx="3208385" cy="3209988"/>
          </a:xfrm>
          <a:custGeom>
            <a:avLst/>
            <a:gdLst/>
            <a:ahLst/>
            <a:cxnLst/>
            <a:rect l="l" t="t" r="r" b="b"/>
            <a:pathLst>
              <a:path w="3208385" h="3209988">
                <a:moveTo>
                  <a:pt x="0" y="0"/>
                </a:moveTo>
                <a:lnTo>
                  <a:pt x="3208385" y="0"/>
                </a:lnTo>
                <a:lnTo>
                  <a:pt x="3208385" y="3209987"/>
                </a:lnTo>
                <a:lnTo>
                  <a:pt x="0" y="3209987"/>
                </a:lnTo>
                <a:lnTo>
                  <a:pt x="0" y="0"/>
                </a:lnTo>
                <a:close/>
              </a:path>
            </a:pathLst>
          </a:custGeom>
          <a:blipFill>
            <a:blip r:embed="rId2"/>
            <a:stretch>
              <a:fillRect/>
            </a:stretch>
          </a:blipFill>
        </p:spPr>
      </p:sp>
      <p:sp>
        <p:nvSpPr>
          <p:cNvPr id="3" name="Freeform 3"/>
          <p:cNvSpPr/>
          <p:nvPr/>
        </p:nvSpPr>
        <p:spPr>
          <a:xfrm>
            <a:off x="-419192" y="-427002"/>
            <a:ext cx="3208385" cy="3209988"/>
          </a:xfrm>
          <a:custGeom>
            <a:avLst/>
            <a:gdLst/>
            <a:ahLst/>
            <a:cxnLst/>
            <a:rect l="l" t="t" r="r" b="b"/>
            <a:pathLst>
              <a:path w="3208385" h="3209988">
                <a:moveTo>
                  <a:pt x="0" y="0"/>
                </a:moveTo>
                <a:lnTo>
                  <a:pt x="3208385" y="0"/>
                </a:lnTo>
                <a:lnTo>
                  <a:pt x="3208385" y="3209987"/>
                </a:lnTo>
                <a:lnTo>
                  <a:pt x="0" y="3209987"/>
                </a:lnTo>
                <a:lnTo>
                  <a:pt x="0" y="0"/>
                </a:lnTo>
                <a:close/>
              </a:path>
            </a:pathLst>
          </a:custGeom>
          <a:blipFill>
            <a:blip r:embed="rId2"/>
            <a:stretch>
              <a:fillRect/>
            </a:stretch>
          </a:blipFill>
        </p:spPr>
      </p:sp>
      <p:sp>
        <p:nvSpPr>
          <p:cNvPr id="4" name="Freeform 4"/>
          <p:cNvSpPr/>
          <p:nvPr/>
        </p:nvSpPr>
        <p:spPr>
          <a:xfrm>
            <a:off x="-683199" y="7909444"/>
            <a:ext cx="2986617" cy="2761376"/>
          </a:xfrm>
          <a:custGeom>
            <a:avLst/>
            <a:gdLst/>
            <a:ahLst/>
            <a:cxnLst/>
            <a:rect l="l" t="t" r="r" b="b"/>
            <a:pathLst>
              <a:path w="2986617" h="2761376">
                <a:moveTo>
                  <a:pt x="0" y="0"/>
                </a:moveTo>
                <a:lnTo>
                  <a:pt x="2986617" y="0"/>
                </a:lnTo>
                <a:lnTo>
                  <a:pt x="2986617" y="2761376"/>
                </a:lnTo>
                <a:lnTo>
                  <a:pt x="0" y="2761376"/>
                </a:lnTo>
                <a:lnTo>
                  <a:pt x="0" y="0"/>
                </a:lnTo>
                <a:close/>
              </a:path>
            </a:pathLst>
          </a:custGeom>
          <a:blipFill>
            <a:blip r:embed="rId3"/>
            <a:stretch>
              <a:fillRect/>
            </a:stretch>
          </a:blipFill>
        </p:spPr>
      </p:sp>
      <p:sp>
        <p:nvSpPr>
          <p:cNvPr id="5" name="TextBox 5"/>
          <p:cNvSpPr txBox="1"/>
          <p:nvPr/>
        </p:nvSpPr>
        <p:spPr>
          <a:xfrm>
            <a:off x="2789193" y="1901479"/>
            <a:ext cx="12088819" cy="2145536"/>
          </a:xfrm>
          <a:prstGeom prst="rect">
            <a:avLst/>
          </a:prstGeom>
        </p:spPr>
        <p:txBody>
          <a:bodyPr lIns="0" tIns="0" rIns="0" bIns="0" rtlCol="0" anchor="t">
            <a:spAutoFit/>
          </a:bodyPr>
          <a:lstStyle/>
          <a:p>
            <a:pPr algn="ctr">
              <a:lnSpc>
                <a:spcPts val="8194"/>
              </a:lnSpc>
            </a:pPr>
            <a:r>
              <a:rPr lang="en-US" sz="8907">
                <a:solidFill>
                  <a:srgbClr val="FFFFFF"/>
                </a:solidFill>
                <a:latin typeface="TT Octosquares Bold"/>
              </a:rPr>
              <a:t>PEMELIHARAAN FISIK HARDWARE</a:t>
            </a:r>
          </a:p>
        </p:txBody>
      </p:sp>
      <p:sp>
        <p:nvSpPr>
          <p:cNvPr id="6" name="TextBox 6"/>
          <p:cNvSpPr txBox="1"/>
          <p:nvPr/>
        </p:nvSpPr>
        <p:spPr>
          <a:xfrm>
            <a:off x="2303418" y="4390138"/>
            <a:ext cx="13298954" cy="2633648"/>
          </a:xfrm>
          <a:prstGeom prst="rect">
            <a:avLst/>
          </a:prstGeom>
        </p:spPr>
        <p:txBody>
          <a:bodyPr lIns="0" tIns="0" rIns="0" bIns="0" rtlCol="0" anchor="t">
            <a:spAutoFit/>
          </a:bodyPr>
          <a:lstStyle/>
          <a:p>
            <a:pPr algn="ctr">
              <a:lnSpc>
                <a:spcPts val="3447"/>
              </a:lnSpc>
            </a:pPr>
            <a:r>
              <a:rPr lang="en-US" sz="2897">
                <a:solidFill>
                  <a:srgbClr val="FFFFFF"/>
                </a:solidFill>
                <a:latin typeface="Poppins"/>
              </a:rPr>
              <a:t>Agar hardware dapat berfungsi dengan baik dalam jangka panjang, diperlukan pemeliharaan fisik secara berkala. Hal ini meliputi pembersihan komponen dari debu dan kotoran, memastikan sistem pendinginan seperti kipas dan heat sink bekerja dengan baik, melindungi perangkat dari debu dan benturan, serta menangani komponen dengan hati-hati saat pemasangan atau penggantian.</a:t>
            </a:r>
          </a:p>
        </p:txBody>
      </p:sp>
      <p:sp>
        <p:nvSpPr>
          <p:cNvPr id="7" name="TextBox 7"/>
          <p:cNvSpPr txBox="1"/>
          <p:nvPr/>
        </p:nvSpPr>
        <p:spPr>
          <a:xfrm>
            <a:off x="17110021" y="9353550"/>
            <a:ext cx="810939" cy="417025"/>
          </a:xfrm>
          <a:prstGeom prst="rect">
            <a:avLst/>
          </a:prstGeom>
        </p:spPr>
        <p:txBody>
          <a:bodyPr lIns="0" tIns="0" rIns="0" bIns="0" rtlCol="0" anchor="t">
            <a:spAutoFit/>
          </a:bodyPr>
          <a:lstStyle/>
          <a:p>
            <a:pPr algn="ctr">
              <a:lnSpc>
                <a:spcPts val="3099"/>
              </a:lnSpc>
            </a:pPr>
            <a:r>
              <a:rPr lang="en-US" sz="3369">
                <a:solidFill>
                  <a:srgbClr val="FFFFFF"/>
                </a:solidFill>
                <a:latin typeface="TT Octosquares Bold"/>
              </a:rPr>
              <a:t>O7</a:t>
            </a:r>
          </a:p>
        </p:txBody>
      </p:sp>
      <p:grpSp>
        <p:nvGrpSpPr>
          <p:cNvPr id="8" name="Group 8"/>
          <p:cNvGrpSpPr/>
          <p:nvPr/>
        </p:nvGrpSpPr>
        <p:grpSpPr>
          <a:xfrm>
            <a:off x="6327681" y="7385959"/>
            <a:ext cx="4154876" cy="3877203"/>
            <a:chOff x="0" y="0"/>
            <a:chExt cx="871010" cy="812800"/>
          </a:xfrm>
        </p:grpSpPr>
        <p:sp>
          <p:nvSpPr>
            <p:cNvPr id="9" name="Freeform 9"/>
            <p:cNvSpPr/>
            <p:nvPr/>
          </p:nvSpPr>
          <p:spPr>
            <a:xfrm>
              <a:off x="0" y="0"/>
              <a:ext cx="871010" cy="812800"/>
            </a:xfrm>
            <a:custGeom>
              <a:avLst/>
              <a:gdLst/>
              <a:ahLst/>
              <a:cxnLst/>
              <a:rect l="l" t="t" r="r" b="b"/>
              <a:pathLst>
                <a:path w="871010" h="812800">
                  <a:moveTo>
                    <a:pt x="435505" y="0"/>
                  </a:moveTo>
                  <a:cubicBezTo>
                    <a:pt x="194982" y="0"/>
                    <a:pt x="0" y="181951"/>
                    <a:pt x="0" y="406400"/>
                  </a:cubicBezTo>
                  <a:cubicBezTo>
                    <a:pt x="0" y="630849"/>
                    <a:pt x="194982" y="812800"/>
                    <a:pt x="435505" y="812800"/>
                  </a:cubicBezTo>
                  <a:cubicBezTo>
                    <a:pt x="676028" y="812800"/>
                    <a:pt x="871010" y="630849"/>
                    <a:pt x="871010" y="406400"/>
                  </a:cubicBezTo>
                  <a:cubicBezTo>
                    <a:pt x="871010" y="181951"/>
                    <a:pt x="676028" y="0"/>
                    <a:pt x="435505" y="0"/>
                  </a:cubicBezTo>
                  <a:close/>
                </a:path>
              </a:pathLst>
            </a:custGeom>
            <a:blipFill>
              <a:blip r:embed="rId4"/>
              <a:stretch>
                <a:fillRect l="-19987" r="-19987"/>
              </a:stretch>
            </a:blipFill>
            <a:ln w="38100" cap="sq">
              <a:solidFill>
                <a:srgbClr val="FFFCF3"/>
              </a:solidFill>
              <a:prstDash val="solid"/>
              <a:miter/>
            </a:ln>
          </p:spPr>
        </p:sp>
      </p:grpSp>
      <p:grpSp>
        <p:nvGrpSpPr>
          <p:cNvPr id="10" name="Group 10"/>
          <p:cNvGrpSpPr/>
          <p:nvPr/>
        </p:nvGrpSpPr>
        <p:grpSpPr>
          <a:xfrm>
            <a:off x="9949062" y="8223142"/>
            <a:ext cx="1066990" cy="106699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90D4D">
                    <a:alpha val="100000"/>
                  </a:srgbClr>
                </a:gs>
                <a:gs pos="100000">
                  <a:srgbClr val="2C81A4">
                    <a:alpha val="10000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327681" y="7909444"/>
            <a:ext cx="536655" cy="53665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90D4D">
                    <a:alpha val="100000"/>
                  </a:srgbClr>
                </a:gs>
                <a:gs pos="100000">
                  <a:srgbClr val="2C81A4">
                    <a:alpha val="100000"/>
                  </a:srgbClr>
                </a:gs>
              </a:gsLst>
              <a:lin ang="0"/>
            </a:gra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437034" y="-2080186"/>
            <a:ext cx="7344918" cy="8229600"/>
          </a:xfrm>
          <a:custGeom>
            <a:avLst/>
            <a:gdLst/>
            <a:ahLst/>
            <a:cxnLst/>
            <a:rect l="l" t="t" r="r" b="b"/>
            <a:pathLst>
              <a:path w="7344918" h="8229600">
                <a:moveTo>
                  <a:pt x="0" y="0"/>
                </a:moveTo>
                <a:lnTo>
                  <a:pt x="7344918" y="0"/>
                </a:lnTo>
                <a:lnTo>
                  <a:pt x="7344918" y="8229600"/>
                </a:lnTo>
                <a:lnTo>
                  <a:pt x="0" y="8229600"/>
                </a:lnTo>
                <a:lnTo>
                  <a:pt x="0" y="0"/>
                </a:lnTo>
                <a:close/>
              </a:path>
            </a:pathLst>
          </a:custGeom>
          <a:blipFill>
            <a:blip r:embed="rId2">
              <a:alphaModFix amt="52000"/>
            </a:blip>
            <a:stretch>
              <a:fillRect/>
            </a:stretch>
          </a:blipFill>
        </p:spPr>
      </p:sp>
      <p:sp>
        <p:nvSpPr>
          <p:cNvPr id="3" name="Freeform 3"/>
          <p:cNvSpPr/>
          <p:nvPr/>
        </p:nvSpPr>
        <p:spPr>
          <a:xfrm>
            <a:off x="10793482" y="2034614"/>
            <a:ext cx="7391110" cy="6217771"/>
          </a:xfrm>
          <a:custGeom>
            <a:avLst/>
            <a:gdLst/>
            <a:ahLst/>
            <a:cxnLst/>
            <a:rect l="l" t="t" r="r" b="b"/>
            <a:pathLst>
              <a:path w="7391110" h="6217771">
                <a:moveTo>
                  <a:pt x="0" y="0"/>
                </a:moveTo>
                <a:lnTo>
                  <a:pt x="7391110" y="0"/>
                </a:lnTo>
                <a:lnTo>
                  <a:pt x="7391110" y="6217772"/>
                </a:lnTo>
                <a:lnTo>
                  <a:pt x="0" y="6217772"/>
                </a:lnTo>
                <a:lnTo>
                  <a:pt x="0" y="0"/>
                </a:lnTo>
                <a:close/>
              </a:path>
            </a:pathLst>
          </a:custGeom>
          <a:blipFill>
            <a:blip r:embed="rId3">
              <a:alphaModFix amt="82000"/>
            </a:blip>
            <a:stretch>
              <a:fillRect/>
            </a:stretch>
          </a:blipFill>
        </p:spPr>
      </p:sp>
      <p:grpSp>
        <p:nvGrpSpPr>
          <p:cNvPr id="4" name="Group 4"/>
          <p:cNvGrpSpPr/>
          <p:nvPr/>
        </p:nvGrpSpPr>
        <p:grpSpPr>
          <a:xfrm>
            <a:off x="11940402" y="2500787"/>
            <a:ext cx="5246370" cy="5246370"/>
            <a:chOff x="0" y="0"/>
            <a:chExt cx="812800" cy="812800"/>
          </a:xfrm>
        </p:grpSpPr>
        <p:sp>
          <p:nvSpPr>
            <p:cNvPr id="5" name="Freeform 5"/>
            <p:cNvSpPr/>
            <p:nvPr/>
          </p:nvSpPr>
          <p:spPr>
            <a:xfrm>
              <a:off x="0" y="0"/>
              <a:ext cx="812800" cy="812800"/>
            </a:xfrm>
            <a:custGeom>
              <a:avLst/>
              <a:gdLst/>
              <a:ahLst/>
              <a:cxnLst/>
              <a:rect l="l" t="t" r="r" b="b"/>
              <a:pathLst>
                <a:path w="812800" h="812800">
                  <a:moveTo>
                    <a:pt x="69357" y="0"/>
                  </a:moveTo>
                  <a:lnTo>
                    <a:pt x="743443" y="0"/>
                  </a:lnTo>
                  <a:cubicBezTo>
                    <a:pt x="761838" y="0"/>
                    <a:pt x="779479" y="7307"/>
                    <a:pt x="792486" y="20314"/>
                  </a:cubicBezTo>
                  <a:cubicBezTo>
                    <a:pt x="805493" y="33321"/>
                    <a:pt x="812800" y="50962"/>
                    <a:pt x="812800" y="69357"/>
                  </a:cubicBezTo>
                  <a:lnTo>
                    <a:pt x="812800" y="743443"/>
                  </a:lnTo>
                  <a:cubicBezTo>
                    <a:pt x="812800" y="761838"/>
                    <a:pt x="805493" y="779479"/>
                    <a:pt x="792486" y="792486"/>
                  </a:cubicBezTo>
                  <a:cubicBezTo>
                    <a:pt x="779479" y="805493"/>
                    <a:pt x="761838" y="812800"/>
                    <a:pt x="743443" y="812800"/>
                  </a:cubicBezTo>
                  <a:lnTo>
                    <a:pt x="69357" y="812800"/>
                  </a:lnTo>
                  <a:cubicBezTo>
                    <a:pt x="50962" y="812800"/>
                    <a:pt x="33321" y="805493"/>
                    <a:pt x="20314" y="792486"/>
                  </a:cubicBezTo>
                  <a:cubicBezTo>
                    <a:pt x="7307" y="779479"/>
                    <a:pt x="0" y="761838"/>
                    <a:pt x="0" y="743443"/>
                  </a:cubicBezTo>
                  <a:lnTo>
                    <a:pt x="0" y="69357"/>
                  </a:lnTo>
                  <a:cubicBezTo>
                    <a:pt x="0" y="50962"/>
                    <a:pt x="7307" y="33321"/>
                    <a:pt x="20314" y="20314"/>
                  </a:cubicBezTo>
                  <a:cubicBezTo>
                    <a:pt x="33321" y="7307"/>
                    <a:pt x="50962" y="0"/>
                    <a:pt x="69357" y="0"/>
                  </a:cubicBezTo>
                  <a:close/>
                </a:path>
              </a:pathLst>
            </a:custGeom>
            <a:blipFill>
              <a:blip r:embed="rId4"/>
              <a:stretch>
                <a:fillRect l="-35481" r="-14612"/>
              </a:stretch>
            </a:blipFill>
          </p:spPr>
        </p:sp>
      </p:grpSp>
      <p:sp>
        <p:nvSpPr>
          <p:cNvPr id="6" name="Freeform 6"/>
          <p:cNvSpPr/>
          <p:nvPr/>
        </p:nvSpPr>
        <p:spPr>
          <a:xfrm>
            <a:off x="-967572" y="661678"/>
            <a:ext cx="2405994" cy="3527419"/>
          </a:xfrm>
          <a:custGeom>
            <a:avLst/>
            <a:gdLst/>
            <a:ahLst/>
            <a:cxnLst/>
            <a:rect l="l" t="t" r="r" b="b"/>
            <a:pathLst>
              <a:path w="2405994" h="3527419">
                <a:moveTo>
                  <a:pt x="0" y="0"/>
                </a:moveTo>
                <a:lnTo>
                  <a:pt x="2405994" y="0"/>
                </a:lnTo>
                <a:lnTo>
                  <a:pt x="2405994" y="3527419"/>
                </a:lnTo>
                <a:lnTo>
                  <a:pt x="0" y="3527419"/>
                </a:lnTo>
                <a:lnTo>
                  <a:pt x="0" y="0"/>
                </a:lnTo>
                <a:close/>
              </a:path>
            </a:pathLst>
          </a:custGeom>
          <a:blipFill>
            <a:blip r:embed="rId5"/>
            <a:stretch>
              <a:fillRect/>
            </a:stretch>
          </a:blipFill>
        </p:spPr>
      </p:sp>
      <p:sp>
        <p:nvSpPr>
          <p:cNvPr id="7" name="TextBox 7"/>
          <p:cNvSpPr txBox="1"/>
          <p:nvPr/>
        </p:nvSpPr>
        <p:spPr>
          <a:xfrm>
            <a:off x="1438422" y="1975382"/>
            <a:ext cx="8219088" cy="1184160"/>
          </a:xfrm>
          <a:prstGeom prst="rect">
            <a:avLst/>
          </a:prstGeom>
        </p:spPr>
        <p:txBody>
          <a:bodyPr lIns="0" tIns="0" rIns="0" bIns="0" rtlCol="0" anchor="t">
            <a:spAutoFit/>
          </a:bodyPr>
          <a:lstStyle/>
          <a:p>
            <a:pPr algn="l">
              <a:lnSpc>
                <a:spcPts val="4514"/>
              </a:lnSpc>
            </a:pPr>
            <a:r>
              <a:rPr lang="en-US" sz="4907">
                <a:solidFill>
                  <a:srgbClr val="FFFFFF"/>
                </a:solidFill>
                <a:latin typeface="TT Octosquares Bold"/>
              </a:rPr>
              <a:t>PEMBARUAN &amp; UPGRADE HARDWARE</a:t>
            </a:r>
          </a:p>
        </p:txBody>
      </p:sp>
      <p:sp>
        <p:nvSpPr>
          <p:cNvPr id="8" name="TextBox 8"/>
          <p:cNvSpPr txBox="1"/>
          <p:nvPr/>
        </p:nvSpPr>
        <p:spPr>
          <a:xfrm>
            <a:off x="17177247" y="9353550"/>
            <a:ext cx="865609" cy="415089"/>
          </a:xfrm>
          <a:prstGeom prst="rect">
            <a:avLst/>
          </a:prstGeom>
        </p:spPr>
        <p:txBody>
          <a:bodyPr lIns="0" tIns="0" rIns="0" bIns="0" rtlCol="0" anchor="t">
            <a:spAutoFit/>
          </a:bodyPr>
          <a:lstStyle/>
          <a:p>
            <a:pPr algn="l">
              <a:lnSpc>
                <a:spcPts val="3099"/>
              </a:lnSpc>
            </a:pPr>
            <a:r>
              <a:rPr lang="en-US" sz="3369">
                <a:solidFill>
                  <a:srgbClr val="FFFFFF"/>
                </a:solidFill>
                <a:latin typeface="TT Octosquares Bold"/>
              </a:rPr>
              <a:t>08</a:t>
            </a:r>
          </a:p>
        </p:txBody>
      </p:sp>
      <p:sp>
        <p:nvSpPr>
          <p:cNvPr id="9" name="TextBox 9"/>
          <p:cNvSpPr txBox="1"/>
          <p:nvPr/>
        </p:nvSpPr>
        <p:spPr>
          <a:xfrm>
            <a:off x="1438422" y="3572810"/>
            <a:ext cx="9707866" cy="5477059"/>
          </a:xfrm>
          <a:prstGeom prst="rect">
            <a:avLst/>
          </a:prstGeom>
        </p:spPr>
        <p:txBody>
          <a:bodyPr lIns="0" tIns="0" rIns="0" bIns="0" rtlCol="0" anchor="t">
            <a:spAutoFit/>
          </a:bodyPr>
          <a:lstStyle/>
          <a:p>
            <a:pPr algn="l">
              <a:lnSpc>
                <a:spcPts val="3139"/>
              </a:lnSpc>
              <a:spcBef>
                <a:spcPct val="0"/>
              </a:spcBef>
            </a:pPr>
            <a:r>
              <a:rPr lang="en-US" sz="2242">
                <a:solidFill>
                  <a:srgbClr val="FFFFFF"/>
                </a:solidFill>
                <a:latin typeface="Poppins"/>
              </a:rPr>
              <a:t>Pembaruan dan upgrade hardware adalah strategi penting untuk meningkatkan kinerja sistem komputer, dengan pembaruan melibatkan penggantian perangkat keras yang ada dengan yang lebih baru atau canggih, dan peningkatan melibatkan penambahan bagian baru ke sistem yang sudah ada. Dengan melakukan pembaruan atau upgrade secara teratur, pengguna dapat memastikan sistem mereka tetap efisien dan mampu menjalankan aplikasi atau permainan yang lebih modern dan berat, serta memperpanjang masa pakai sistem tanpa harus mengganti seluruh unit komputer. Langkah-langkah penting termasuk memahami kompatibilitas komponen, meningkatkan kinerja dengan upgrade komponen seperti RAM, SSD, atau GPU baru, dan mempertimbangkan biaya dan manfaat dari upgrade yang direncanakan.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352930" y="6448470"/>
            <a:ext cx="7344918" cy="8229600"/>
          </a:xfrm>
          <a:custGeom>
            <a:avLst/>
            <a:gdLst/>
            <a:ahLst/>
            <a:cxnLst/>
            <a:rect l="l" t="t" r="r" b="b"/>
            <a:pathLst>
              <a:path w="7344918" h="8229600">
                <a:moveTo>
                  <a:pt x="0" y="0"/>
                </a:moveTo>
                <a:lnTo>
                  <a:pt x="7344918" y="0"/>
                </a:lnTo>
                <a:lnTo>
                  <a:pt x="7344918" y="8229600"/>
                </a:lnTo>
                <a:lnTo>
                  <a:pt x="0" y="8229600"/>
                </a:lnTo>
                <a:lnTo>
                  <a:pt x="0" y="0"/>
                </a:lnTo>
                <a:close/>
              </a:path>
            </a:pathLst>
          </a:custGeom>
          <a:blipFill>
            <a:blip r:embed="rId2">
              <a:alphaModFix amt="52000"/>
            </a:blip>
            <a:stretch>
              <a:fillRect/>
            </a:stretch>
          </a:blipFill>
        </p:spPr>
      </p:sp>
      <p:grpSp>
        <p:nvGrpSpPr>
          <p:cNvPr id="3" name="Group 3"/>
          <p:cNvGrpSpPr/>
          <p:nvPr/>
        </p:nvGrpSpPr>
        <p:grpSpPr>
          <a:xfrm>
            <a:off x="12195280" y="4093802"/>
            <a:ext cx="4059903" cy="4059903"/>
            <a:chOff x="0" y="0"/>
            <a:chExt cx="812800" cy="812800"/>
          </a:xfrm>
        </p:grpSpPr>
        <p:sp>
          <p:nvSpPr>
            <p:cNvPr id="4" name="Freeform 4"/>
            <p:cNvSpPr/>
            <p:nvPr/>
          </p:nvSpPr>
          <p:spPr>
            <a:xfrm>
              <a:off x="0" y="0"/>
              <a:ext cx="812800" cy="812800"/>
            </a:xfrm>
            <a:custGeom>
              <a:avLst/>
              <a:gdLst/>
              <a:ahLst/>
              <a:cxnLst/>
              <a:rect l="l" t="t" r="r" b="b"/>
              <a:pathLst>
                <a:path w="812800" h="812800">
                  <a:moveTo>
                    <a:pt x="89625" y="0"/>
                  </a:moveTo>
                  <a:lnTo>
                    <a:pt x="723175" y="0"/>
                  </a:lnTo>
                  <a:cubicBezTo>
                    <a:pt x="772673" y="0"/>
                    <a:pt x="812800" y="40127"/>
                    <a:pt x="812800" y="89625"/>
                  </a:cubicBezTo>
                  <a:lnTo>
                    <a:pt x="812800" y="723175"/>
                  </a:lnTo>
                  <a:cubicBezTo>
                    <a:pt x="812800" y="772673"/>
                    <a:pt x="772673" y="812800"/>
                    <a:pt x="723175" y="812800"/>
                  </a:cubicBezTo>
                  <a:lnTo>
                    <a:pt x="89625" y="812800"/>
                  </a:lnTo>
                  <a:cubicBezTo>
                    <a:pt x="40127" y="812800"/>
                    <a:pt x="0" y="772673"/>
                    <a:pt x="0" y="723175"/>
                  </a:cubicBezTo>
                  <a:lnTo>
                    <a:pt x="0" y="89625"/>
                  </a:lnTo>
                  <a:cubicBezTo>
                    <a:pt x="0" y="40127"/>
                    <a:pt x="40127" y="0"/>
                    <a:pt x="89625" y="0"/>
                  </a:cubicBezTo>
                  <a:close/>
                </a:path>
              </a:pathLst>
            </a:custGeom>
            <a:blipFill>
              <a:blip r:embed="rId3"/>
              <a:stretch>
                <a:fillRect l="-38888" r="-38888"/>
              </a:stretch>
            </a:blipFill>
          </p:spPr>
        </p:sp>
      </p:grpSp>
      <p:grpSp>
        <p:nvGrpSpPr>
          <p:cNvPr id="5" name="Group 5"/>
          <p:cNvGrpSpPr/>
          <p:nvPr/>
        </p:nvGrpSpPr>
        <p:grpSpPr>
          <a:xfrm>
            <a:off x="11704640" y="4537901"/>
            <a:ext cx="981279" cy="98127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34078">
                    <a:alpha val="100000"/>
                  </a:srgbClr>
                </a:gs>
                <a:gs pos="100000">
                  <a:srgbClr val="2C81A4">
                    <a:alpha val="10000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501115" y="-3691699"/>
            <a:ext cx="7344918" cy="8229600"/>
          </a:xfrm>
          <a:custGeom>
            <a:avLst/>
            <a:gdLst/>
            <a:ahLst/>
            <a:cxnLst/>
            <a:rect l="l" t="t" r="r" b="b"/>
            <a:pathLst>
              <a:path w="7344918" h="8229600">
                <a:moveTo>
                  <a:pt x="0" y="0"/>
                </a:moveTo>
                <a:lnTo>
                  <a:pt x="7344918" y="0"/>
                </a:lnTo>
                <a:lnTo>
                  <a:pt x="7344918" y="8229600"/>
                </a:lnTo>
                <a:lnTo>
                  <a:pt x="0" y="8229600"/>
                </a:lnTo>
                <a:lnTo>
                  <a:pt x="0" y="0"/>
                </a:lnTo>
                <a:close/>
              </a:path>
            </a:pathLst>
          </a:custGeom>
          <a:blipFill>
            <a:blip r:embed="rId2">
              <a:alphaModFix amt="52000"/>
            </a:blip>
            <a:stretch>
              <a:fillRect/>
            </a:stretch>
          </a:blipFill>
        </p:spPr>
      </p:sp>
      <p:sp>
        <p:nvSpPr>
          <p:cNvPr id="9" name="Freeform 9"/>
          <p:cNvSpPr/>
          <p:nvPr/>
        </p:nvSpPr>
        <p:spPr>
          <a:xfrm>
            <a:off x="15655108" y="98105"/>
            <a:ext cx="3208385" cy="3209988"/>
          </a:xfrm>
          <a:custGeom>
            <a:avLst/>
            <a:gdLst/>
            <a:ahLst/>
            <a:cxnLst/>
            <a:rect l="l" t="t" r="r" b="b"/>
            <a:pathLst>
              <a:path w="3208385" h="3209988">
                <a:moveTo>
                  <a:pt x="0" y="0"/>
                </a:moveTo>
                <a:lnTo>
                  <a:pt x="3208384" y="0"/>
                </a:lnTo>
                <a:lnTo>
                  <a:pt x="3208384" y="3209988"/>
                </a:lnTo>
                <a:lnTo>
                  <a:pt x="0" y="3209988"/>
                </a:lnTo>
                <a:lnTo>
                  <a:pt x="0" y="0"/>
                </a:lnTo>
                <a:close/>
              </a:path>
            </a:pathLst>
          </a:custGeom>
          <a:blipFill>
            <a:blip r:embed="rId4"/>
            <a:stretch>
              <a:fillRect/>
            </a:stretch>
          </a:blipFill>
        </p:spPr>
      </p:sp>
      <p:sp>
        <p:nvSpPr>
          <p:cNvPr id="10" name="TextBox 10"/>
          <p:cNvSpPr txBox="1"/>
          <p:nvPr/>
        </p:nvSpPr>
        <p:spPr>
          <a:xfrm>
            <a:off x="17110021" y="9353550"/>
            <a:ext cx="810939" cy="417025"/>
          </a:xfrm>
          <a:prstGeom prst="rect">
            <a:avLst/>
          </a:prstGeom>
        </p:spPr>
        <p:txBody>
          <a:bodyPr lIns="0" tIns="0" rIns="0" bIns="0" rtlCol="0" anchor="t">
            <a:spAutoFit/>
          </a:bodyPr>
          <a:lstStyle/>
          <a:p>
            <a:pPr algn="ctr">
              <a:lnSpc>
                <a:spcPts val="3099"/>
              </a:lnSpc>
            </a:pPr>
            <a:r>
              <a:rPr lang="en-US" sz="3369">
                <a:solidFill>
                  <a:srgbClr val="FFFFFF"/>
                </a:solidFill>
                <a:latin typeface="TT Octosquares Bold"/>
              </a:rPr>
              <a:t>09</a:t>
            </a:r>
          </a:p>
        </p:txBody>
      </p:sp>
      <p:sp>
        <p:nvSpPr>
          <p:cNvPr id="11" name="TextBox 11"/>
          <p:cNvSpPr txBox="1"/>
          <p:nvPr/>
        </p:nvSpPr>
        <p:spPr>
          <a:xfrm>
            <a:off x="2311614" y="2151532"/>
            <a:ext cx="12847021" cy="1729115"/>
          </a:xfrm>
          <a:prstGeom prst="rect">
            <a:avLst/>
          </a:prstGeom>
        </p:spPr>
        <p:txBody>
          <a:bodyPr lIns="0" tIns="0" rIns="0" bIns="0" rtlCol="0" anchor="t">
            <a:spAutoFit/>
          </a:bodyPr>
          <a:lstStyle/>
          <a:p>
            <a:pPr algn="l">
              <a:lnSpc>
                <a:spcPts val="6538"/>
              </a:lnSpc>
            </a:pPr>
            <a:r>
              <a:rPr lang="en-US" sz="7107">
                <a:solidFill>
                  <a:srgbClr val="FFFFFF"/>
                </a:solidFill>
                <a:latin typeface="TT Octosquares Bold"/>
              </a:rPr>
              <a:t>PENGELOLAAN DRIVER &amp; BIOS</a:t>
            </a:r>
          </a:p>
        </p:txBody>
      </p:sp>
      <p:sp>
        <p:nvSpPr>
          <p:cNvPr id="12" name="TextBox 12"/>
          <p:cNvSpPr txBox="1"/>
          <p:nvPr/>
        </p:nvSpPr>
        <p:spPr>
          <a:xfrm>
            <a:off x="2311614" y="4214110"/>
            <a:ext cx="9069822" cy="3308626"/>
          </a:xfrm>
          <a:prstGeom prst="rect">
            <a:avLst/>
          </a:prstGeom>
        </p:spPr>
        <p:txBody>
          <a:bodyPr lIns="0" tIns="0" rIns="0" bIns="0" rtlCol="0" anchor="t">
            <a:spAutoFit/>
          </a:bodyPr>
          <a:lstStyle/>
          <a:p>
            <a:pPr algn="just">
              <a:lnSpc>
                <a:spcPts val="3233"/>
              </a:lnSpc>
            </a:pPr>
            <a:r>
              <a:rPr lang="en-US" sz="2717">
                <a:solidFill>
                  <a:srgbClr val="FFFFFF"/>
                </a:solidFill>
                <a:latin typeface="Poppins"/>
              </a:rPr>
              <a:t>Driver adalah perangkat lunak yang memungkinkan sistem operasi berkomunikasi dengan hardware. Memperbarui driver secara berkala penting untuk memastikan kompatibilitas dan kinerja optimal. Selain itu, BIOS (Basic Input/Output System) juga perlu dikonfigurasi dengan tepat untuk mengatur pengaturan dasar hardware agar sistem berjalan dengan stabil</a:t>
            </a:r>
          </a:p>
        </p:txBody>
      </p:sp>
      <p:sp>
        <p:nvSpPr>
          <p:cNvPr id="13" name="Freeform 13"/>
          <p:cNvSpPr/>
          <p:nvPr/>
        </p:nvSpPr>
        <p:spPr>
          <a:xfrm rot="217265">
            <a:off x="-831839" y="8682006"/>
            <a:ext cx="3208385" cy="3209988"/>
          </a:xfrm>
          <a:custGeom>
            <a:avLst/>
            <a:gdLst/>
            <a:ahLst/>
            <a:cxnLst/>
            <a:rect l="l" t="t" r="r" b="b"/>
            <a:pathLst>
              <a:path w="3208385" h="3209988">
                <a:moveTo>
                  <a:pt x="0" y="0"/>
                </a:moveTo>
                <a:lnTo>
                  <a:pt x="3208385" y="0"/>
                </a:lnTo>
                <a:lnTo>
                  <a:pt x="3208385" y="3209988"/>
                </a:lnTo>
                <a:lnTo>
                  <a:pt x="0" y="3209988"/>
                </a:lnTo>
                <a:lnTo>
                  <a:pt x="0" y="0"/>
                </a:lnTo>
                <a:close/>
              </a:path>
            </a:pathLst>
          </a:custGeom>
          <a:blipFill>
            <a:blip r:embed="rId4"/>
            <a:stretch>
              <a:fillRect/>
            </a:stretch>
          </a:blipFill>
        </p:spPr>
      </p:sp>
      <p:grpSp>
        <p:nvGrpSpPr>
          <p:cNvPr id="14" name="Group 14"/>
          <p:cNvGrpSpPr/>
          <p:nvPr/>
        </p:nvGrpSpPr>
        <p:grpSpPr>
          <a:xfrm>
            <a:off x="15842338" y="6697047"/>
            <a:ext cx="825690" cy="82569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34078">
                    <a:alpha val="100000"/>
                  </a:srgbClr>
                </a:gs>
                <a:gs pos="100000">
                  <a:srgbClr val="2C81A4">
                    <a:alpha val="100000"/>
                  </a:srgbClr>
                </a:gs>
              </a:gsLst>
              <a:lin ang="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1425</Words>
  <Application>Microsoft Office PowerPoint</Application>
  <PresentationFormat>Custom</PresentationFormat>
  <Paragraphs>101</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TT Octosquares Expanded Bold</vt:lpstr>
      <vt:lpstr>Calibri</vt:lpstr>
      <vt:lpstr>Arial</vt:lpstr>
      <vt:lpstr>TT Octosquares Bold</vt:lpstr>
      <vt:lpstr>TT Octosquares</vt:lpstr>
      <vt:lpstr>Poppins</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pertanyaan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PENGELOLAAN HARDWARE PADA PC &amp; PERKEMBANGAN TEKNOLOGI PRINTER, LAPTOP, MOBILE DEVICE DAN OS SELAIN PADA PC</dc:title>
  <cp:lastModifiedBy>Arif Suwadji</cp:lastModifiedBy>
  <cp:revision>3</cp:revision>
  <dcterms:created xsi:type="dcterms:W3CDTF">2006-08-16T00:00:00Z</dcterms:created>
  <dcterms:modified xsi:type="dcterms:W3CDTF">2024-06-08T03:14:55Z</dcterms:modified>
  <dc:identifier>DAGHPDlgSrk</dc:identifier>
</cp:coreProperties>
</file>